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09" r:id="rId1"/>
  </p:sldMasterIdLst>
  <p:notesMasterIdLst>
    <p:notesMasterId r:id="rId15"/>
  </p:notesMasterIdLst>
  <p:handoutMasterIdLst>
    <p:handoutMasterId r:id="rId16"/>
  </p:handoutMasterIdLst>
  <p:sldIdLst>
    <p:sldId id="364" r:id="rId2"/>
    <p:sldId id="409" r:id="rId3"/>
    <p:sldId id="380" r:id="rId4"/>
    <p:sldId id="382" r:id="rId5"/>
    <p:sldId id="398" r:id="rId6"/>
    <p:sldId id="403" r:id="rId7"/>
    <p:sldId id="402" r:id="rId8"/>
    <p:sldId id="401" r:id="rId9"/>
    <p:sldId id="410" r:id="rId10"/>
    <p:sldId id="406" r:id="rId11"/>
    <p:sldId id="405" r:id="rId12"/>
    <p:sldId id="407" r:id="rId13"/>
    <p:sldId id="408" r:id="rId14"/>
  </p:sldIdLst>
  <p:sldSz cx="9144000" cy="5143500" type="screen16x9"/>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04">
          <p15:clr>
            <a:srgbClr val="A4A3A4"/>
          </p15:clr>
        </p15:guide>
        <p15:guide id="2" orient="horz" pos="2796">
          <p15:clr>
            <a:srgbClr val="A4A3A4"/>
          </p15:clr>
        </p15:guide>
        <p15:guide id="3" orient="horz" pos="354">
          <p15:clr>
            <a:srgbClr val="A4A3A4"/>
          </p15:clr>
        </p15:guide>
        <p15:guide id="4" orient="horz" pos="1899">
          <p15:clr>
            <a:srgbClr val="A4A3A4"/>
          </p15:clr>
        </p15:guide>
        <p15:guide id="5" orient="horz" pos="911">
          <p15:clr>
            <a:srgbClr val="A4A3A4"/>
          </p15:clr>
        </p15:guide>
        <p15:guide id="6" orient="horz" pos="1635">
          <p15:clr>
            <a:srgbClr val="A4A3A4"/>
          </p15:clr>
        </p15:guide>
        <p15:guide id="7" orient="horz" pos="2601">
          <p15:clr>
            <a:srgbClr val="A4A3A4"/>
          </p15:clr>
        </p15:guide>
        <p15:guide id="8" orient="horz" pos="2110">
          <p15:clr>
            <a:srgbClr val="A4A3A4"/>
          </p15:clr>
        </p15:guide>
        <p15:guide id="9" pos="2304">
          <p15:clr>
            <a:srgbClr val="A4A3A4"/>
          </p15:clr>
        </p15:guide>
        <p15:guide id="10" pos="4584">
          <p15:clr>
            <a:srgbClr val="A4A3A4"/>
          </p15:clr>
        </p15:guide>
        <p15:guide id="11" pos="191">
          <p15:clr>
            <a:srgbClr val="A4A3A4"/>
          </p15:clr>
        </p15:guide>
        <p15:guide id="12" pos="1563">
          <p15:clr>
            <a:srgbClr val="A4A3A4"/>
          </p15:clr>
        </p15:guide>
        <p15:guide id="13" pos="3246">
          <p15:clr>
            <a:srgbClr val="A4A3A4"/>
          </p15:clr>
        </p15:guide>
        <p15:guide id="14" pos="3241">
          <p15:clr>
            <a:srgbClr val="A4A3A4"/>
          </p15:clr>
        </p15:guide>
        <p15:guide id="15" pos="3457">
          <p15:clr>
            <a:srgbClr val="A4A3A4"/>
          </p15:clr>
        </p15:guide>
        <p15:guide id="16" pos="4635">
          <p15:clr>
            <a:srgbClr val="A4A3A4"/>
          </p15:clr>
        </p15:guide>
        <p15:guide id="17" pos="378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wei" initials="m" lastIdx="13" clrIdx="0"/>
  <p:cmAuthor id="1" name="karumd" initials="k" lastIdx="15" clrIdx="1"/>
  <p:cmAuthor id="2" name="Windows-Benutzer" initials="W"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800"/>
    <a:srgbClr val="B2B2B2"/>
    <a:srgbClr val="EEAA28"/>
    <a:srgbClr val="E78E23"/>
    <a:srgbClr val="FF3300"/>
    <a:srgbClr val="003366"/>
    <a:srgbClr val="FFCD5D"/>
    <a:srgbClr val="DDEBED"/>
    <a:srgbClr val="877B6B"/>
    <a:srgbClr val="B9B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140" autoAdjust="0"/>
    <p:restoredTop sz="99572" autoAdjust="0"/>
  </p:normalViewPr>
  <p:slideViewPr>
    <p:cSldViewPr snapToGrid="0">
      <p:cViewPr varScale="1">
        <p:scale>
          <a:sx n="72" d="100"/>
          <a:sy n="72" d="100"/>
        </p:scale>
        <p:origin x="53" y="307"/>
      </p:cViewPr>
      <p:guideLst>
        <p:guide orient="horz" pos="1604"/>
        <p:guide orient="horz" pos="2796"/>
        <p:guide orient="horz" pos="354"/>
        <p:guide orient="horz" pos="1899"/>
        <p:guide orient="horz" pos="911"/>
        <p:guide orient="horz" pos="1635"/>
        <p:guide orient="horz" pos="2601"/>
        <p:guide orient="horz" pos="2110"/>
        <p:guide pos="2304"/>
        <p:guide pos="4584"/>
        <p:guide pos="191"/>
        <p:guide pos="1563"/>
        <p:guide pos="3246"/>
        <p:guide pos="3241"/>
        <p:guide pos="3457"/>
        <p:guide pos="4635"/>
        <p:guide pos="37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3960" y="-108"/>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2"/>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414723" name="Rectangle 3"/>
          <p:cNvSpPr>
            <a:spLocks noGrp="1" noChangeArrowheads="1"/>
          </p:cNvSpPr>
          <p:nvPr>
            <p:ph type="dt" sz="quarter" idx="1"/>
          </p:nvPr>
        </p:nvSpPr>
        <p:spPr bwMode="auto">
          <a:xfrm>
            <a:off x="3849688" y="2"/>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414724"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414725"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074316D-ED9B-406F-96ED-672F5B0778DA}" type="slidenum">
              <a:rPr lang="de-DE"/>
              <a:pPr>
                <a:defRPr/>
              </a:pPr>
              <a:t>‹Nr.›</a:t>
            </a:fld>
            <a:endParaRPr lang="de-DE"/>
          </a:p>
        </p:txBody>
      </p:sp>
    </p:spTree>
    <p:extLst>
      <p:ext uri="{BB962C8B-B14F-4D97-AF65-F5344CB8AC3E}">
        <p14:creationId xmlns:p14="http://schemas.microsoft.com/office/powerpoint/2010/main" val="2228621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2"/>
            <a:ext cx="2944813"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4099" name="Rectangle 3"/>
          <p:cNvSpPr>
            <a:spLocks noGrp="1" noChangeArrowheads="1"/>
          </p:cNvSpPr>
          <p:nvPr>
            <p:ph type="dt" idx="1"/>
          </p:nvPr>
        </p:nvSpPr>
        <p:spPr bwMode="auto">
          <a:xfrm>
            <a:off x="3851280" y="2"/>
            <a:ext cx="2944813"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36868"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5712"/>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5" y="9428242"/>
            <a:ext cx="2944813"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4103" name="Rectangle 7"/>
          <p:cNvSpPr>
            <a:spLocks noGrp="1" noChangeArrowheads="1"/>
          </p:cNvSpPr>
          <p:nvPr>
            <p:ph type="sldNum" sz="quarter" idx="5"/>
          </p:nvPr>
        </p:nvSpPr>
        <p:spPr bwMode="auto">
          <a:xfrm>
            <a:off x="3851280" y="9428242"/>
            <a:ext cx="2944813"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C8218D4-6B05-4728-892E-3BA72B50A998}" type="slidenum">
              <a:rPr lang="de-DE"/>
              <a:pPr>
                <a:defRPr/>
              </a:pPr>
              <a:t>‹Nr.›</a:t>
            </a:fld>
            <a:endParaRPr lang="de-DE"/>
          </a:p>
        </p:txBody>
      </p:sp>
    </p:spTree>
    <p:extLst>
      <p:ext uri="{BB962C8B-B14F-4D97-AF65-F5344CB8AC3E}">
        <p14:creationId xmlns:p14="http://schemas.microsoft.com/office/powerpoint/2010/main" val="2156852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r>
              <a:rPr lang="de-DE" dirty="0" smtClean="0">
                <a:latin typeface="Calibri" pitchFamily="34" charset="0"/>
                <a:cs typeface="Calibri" pitchFamily="34" charset="0"/>
              </a:rPr>
              <a:t>Aufforderung an Schüler: Notizen </a:t>
            </a:r>
            <a:r>
              <a:rPr lang="de-DE" dirty="0">
                <a:latin typeface="Calibri" pitchFamily="34" charset="0"/>
                <a:cs typeface="Calibri" pitchFamily="34" charset="0"/>
              </a:rPr>
              <a:t>machen!</a:t>
            </a:r>
          </a:p>
          <a:p>
            <a:endParaRPr lang="de-DE" dirty="0">
              <a:latin typeface="Calibri" pitchFamily="34" charset="0"/>
              <a:cs typeface="Calibri" pitchFamily="34" charset="0"/>
            </a:endParaRPr>
          </a:p>
          <a:p>
            <a:endParaRPr lang="de-DE" dirty="0">
              <a:latin typeface="Calibri" pitchFamily="34" charset="0"/>
              <a:cs typeface="Calibri" pitchFamily="34" charset="0"/>
            </a:endParaRPr>
          </a:p>
          <a:p>
            <a:endParaRPr lang="de-DE" dirty="0">
              <a:latin typeface="Calibri" pitchFamily="34" charset="0"/>
              <a:cs typeface="Calibri" pitchFamily="34" charset="0"/>
            </a:endParaRPr>
          </a:p>
          <a:p>
            <a:r>
              <a:rPr lang="de-DE" dirty="0" err="1" smtClean="0">
                <a:latin typeface="Calibri" pitchFamily="34" charset="0"/>
                <a:cs typeface="Calibri" pitchFamily="34" charset="0"/>
              </a:rPr>
              <a:t>Giveaways</a:t>
            </a:r>
            <a:r>
              <a:rPr lang="de-DE" dirty="0" smtClean="0">
                <a:latin typeface="Calibri" pitchFamily="34" charset="0"/>
                <a:cs typeface="Calibri" pitchFamily="34" charset="0"/>
              </a:rPr>
              <a:t>:</a:t>
            </a:r>
            <a:endParaRPr lang="de-DE" dirty="0">
              <a:latin typeface="Calibri" pitchFamily="34" charset="0"/>
              <a:cs typeface="Calibri" pitchFamily="34" charset="0"/>
            </a:endParaRPr>
          </a:p>
          <a:p>
            <a:pPr marL="285750" indent="-285750">
              <a:buFontTx/>
              <a:buChar char="-"/>
            </a:pPr>
            <a:r>
              <a:rPr lang="de-DE" dirty="0">
                <a:latin typeface="Calibri" pitchFamily="34" charset="0"/>
                <a:cs typeface="Calibri" pitchFamily="34" charset="0"/>
              </a:rPr>
              <a:t>Kleine Blöckchen </a:t>
            </a:r>
            <a:r>
              <a:rPr lang="de-DE" dirty="0" smtClean="0">
                <a:latin typeface="Calibri" pitchFamily="34" charset="0"/>
                <a:cs typeface="Calibri" pitchFamily="34" charset="0"/>
              </a:rPr>
              <a:t>in </a:t>
            </a:r>
            <a:r>
              <a:rPr lang="de-DE" dirty="0" err="1" smtClean="0">
                <a:latin typeface="Calibri" pitchFamily="34" charset="0"/>
                <a:cs typeface="Calibri" pitchFamily="34" charset="0"/>
              </a:rPr>
              <a:t>Zahnform</a:t>
            </a:r>
            <a:endParaRPr lang="de-DE" dirty="0">
              <a:latin typeface="Calibri" pitchFamily="34" charset="0"/>
              <a:cs typeface="Calibri" pitchFamily="34" charset="0"/>
            </a:endParaRPr>
          </a:p>
          <a:p>
            <a:pPr marL="285750" indent="-285750">
              <a:buFontTx/>
              <a:buChar char="-"/>
            </a:pPr>
            <a:r>
              <a:rPr lang="de-DE" dirty="0" smtClean="0">
                <a:latin typeface="Calibri" pitchFamily="34" charset="0"/>
                <a:cs typeface="Calibri" pitchFamily="34" charset="0"/>
              </a:rPr>
              <a:t>Zahnseide</a:t>
            </a:r>
            <a:endParaRPr lang="de-DE" dirty="0">
              <a:latin typeface="Calibri" pitchFamily="34" charset="0"/>
              <a:cs typeface="Calibri" pitchFamily="34" charset="0"/>
            </a:endParaRPr>
          </a:p>
          <a:p>
            <a:pPr marL="285750" indent="-285750">
              <a:buFontTx/>
              <a:buChar char="-"/>
            </a:pPr>
            <a:r>
              <a:rPr lang="de-DE" dirty="0" smtClean="0">
                <a:latin typeface="Calibri" pitchFamily="34" charset="0"/>
                <a:cs typeface="Calibri" pitchFamily="34" charset="0"/>
              </a:rPr>
              <a:t>Kugelschreiber</a:t>
            </a:r>
          </a:p>
          <a:p>
            <a:pPr marL="285750" indent="-285750">
              <a:buFontTx/>
              <a:buChar char="-"/>
            </a:pPr>
            <a:endParaRPr lang="de-DE" dirty="0">
              <a:latin typeface="Calibri" pitchFamily="34" charset="0"/>
              <a:cs typeface="Calibri" pitchFamily="34" charset="0"/>
            </a:endParaRPr>
          </a:p>
          <a:p>
            <a:pPr marL="285750" indent="-285750">
              <a:buFontTx/>
              <a:buChar char="-"/>
            </a:pPr>
            <a:endParaRPr lang="de-DE" dirty="0" smtClean="0">
              <a:latin typeface="Calibri" pitchFamily="34" charset="0"/>
              <a:cs typeface="Calibri" pitchFamily="34" charset="0"/>
            </a:endParaRPr>
          </a:p>
          <a:p>
            <a:r>
              <a:rPr lang="de-DE" dirty="0" smtClean="0">
                <a:latin typeface="Calibri" pitchFamily="34" charset="0"/>
                <a:cs typeface="Calibri" pitchFamily="34" charset="0"/>
              </a:rPr>
              <a:t>Informationsmaterial:</a:t>
            </a:r>
          </a:p>
          <a:p>
            <a:pPr marL="285750" indent="-285750">
              <a:buFontTx/>
              <a:buChar char="-"/>
            </a:pPr>
            <a:r>
              <a:rPr lang="de-DE" dirty="0" smtClean="0">
                <a:latin typeface="Calibri" pitchFamily="34" charset="0"/>
                <a:cs typeface="Calibri" pitchFamily="34" charset="0"/>
              </a:rPr>
              <a:t>Flyer IB</a:t>
            </a:r>
          </a:p>
          <a:p>
            <a:pPr marL="285750" indent="-285750">
              <a:buFontTx/>
              <a:buChar char="-"/>
            </a:pPr>
            <a:r>
              <a:rPr lang="de-DE" dirty="0" smtClean="0">
                <a:latin typeface="Calibri" pitchFamily="34" charset="0"/>
                <a:cs typeface="Calibri" pitchFamily="34" charset="0"/>
              </a:rPr>
              <a:t>Flyer Ausbildungsberufe + Studienmöglichkeiten</a:t>
            </a:r>
          </a:p>
          <a:p>
            <a:pPr marL="285750" indent="-285750">
              <a:buFontTx/>
              <a:buChar char="-"/>
            </a:pPr>
            <a:r>
              <a:rPr lang="de-DE" dirty="0" smtClean="0">
                <a:latin typeface="Calibri" pitchFamily="34" charset="0"/>
                <a:cs typeface="Calibri" pitchFamily="34" charset="0"/>
              </a:rPr>
              <a:t>Sirona-Karriereflyer</a:t>
            </a:r>
            <a:endParaRPr lang="de-DE" dirty="0">
              <a:latin typeface="Calibri" pitchFamily="34" charset="0"/>
              <a:cs typeface="Calibri" pitchFamily="34" charset="0"/>
            </a:endParaRPr>
          </a:p>
          <a:p>
            <a:endParaRPr lang="de-DE" dirty="0">
              <a:latin typeface="Calibri" pitchFamily="34" charset="0"/>
              <a:cs typeface="Calibri" pitchFamily="34" charset="0"/>
            </a:endParaRPr>
          </a:p>
          <a:p>
            <a:endParaRPr lang="de-AT" dirty="0" smtClean="0">
              <a:latin typeface="Arial" charset="0"/>
            </a:endParaRPr>
          </a:p>
        </p:txBody>
      </p:sp>
      <p:sp>
        <p:nvSpPr>
          <p:cNvPr id="38916" name="Foliennummernplatzhalter 3"/>
          <p:cNvSpPr>
            <a:spLocks noGrp="1"/>
          </p:cNvSpPr>
          <p:nvPr>
            <p:ph type="sldNum" sz="quarter" idx="5"/>
          </p:nvPr>
        </p:nvSpPr>
        <p:spPr>
          <a:noFill/>
        </p:spPr>
        <p:txBody>
          <a:bodyPr/>
          <a:lstStyle/>
          <a:p>
            <a:r>
              <a:rPr lang="de-DE" smtClean="0">
                <a:latin typeface="Arial"/>
              </a:rPr>
              <a:t>1</a:t>
            </a:r>
          </a:p>
        </p:txBody>
      </p:sp>
    </p:spTree>
    <p:extLst>
      <p:ext uri="{BB962C8B-B14F-4D97-AF65-F5344CB8AC3E}">
        <p14:creationId xmlns:p14="http://schemas.microsoft.com/office/powerpoint/2010/main" val="220346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10</a:t>
            </a:fld>
            <a:endParaRPr lang="de-DE"/>
          </a:p>
        </p:txBody>
      </p:sp>
    </p:spTree>
    <p:extLst>
      <p:ext uri="{BB962C8B-B14F-4D97-AF65-F5344CB8AC3E}">
        <p14:creationId xmlns:p14="http://schemas.microsoft.com/office/powerpoint/2010/main" val="126368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Calibri" pitchFamily="34" charset="0"/>
                <a:cs typeface="Calibri" pitchFamily="34" charset="0"/>
              </a:rPr>
              <a:t>Unternehmen suchen (außer </a:t>
            </a:r>
            <a:r>
              <a:rPr lang="de-DE" dirty="0" err="1" smtClean="0">
                <a:latin typeface="Calibri" pitchFamily="34" charset="0"/>
                <a:cs typeface="Calibri" pitchFamily="34" charset="0"/>
              </a:rPr>
              <a:t>Berufserfarhung</a:t>
            </a:r>
            <a:r>
              <a:rPr lang="de-DE" dirty="0" smtClean="0">
                <a:latin typeface="Calibri" pitchFamily="34" charset="0"/>
                <a:cs typeface="Calibri" pitchFamily="34" charset="0"/>
              </a:rPr>
              <a:t>,..)</a:t>
            </a:r>
          </a:p>
          <a:p>
            <a:pPr marL="285750" indent="-285750">
              <a:buFontTx/>
              <a:buChar char="-"/>
            </a:pPr>
            <a:r>
              <a:rPr lang="de-DE" dirty="0" smtClean="0">
                <a:latin typeface="Calibri" pitchFamily="34" charset="0"/>
                <a:cs typeface="Calibri" pitchFamily="34" charset="0"/>
              </a:rPr>
              <a:t>Authentische Menschen, </a:t>
            </a:r>
          </a:p>
          <a:p>
            <a:pPr marL="285750" indent="-285750">
              <a:buFontTx/>
              <a:buChar char="-"/>
            </a:pPr>
            <a:r>
              <a:rPr lang="de-DE" dirty="0" smtClean="0">
                <a:latin typeface="Calibri" pitchFamily="34" charset="0"/>
                <a:cs typeface="Calibri" pitchFamily="34" charset="0"/>
              </a:rPr>
              <a:t>Die wissen, wo ihre Interessen/Schwerpunkte liegen</a:t>
            </a:r>
          </a:p>
          <a:p>
            <a:pPr marL="285750" indent="-285750">
              <a:buFontTx/>
              <a:buChar char="-"/>
            </a:pPr>
            <a:r>
              <a:rPr lang="de-DE" dirty="0" smtClean="0">
                <a:latin typeface="Calibri" pitchFamily="34" charset="0"/>
                <a:cs typeface="Calibri" pitchFamily="34" charset="0"/>
              </a:rPr>
              <a:t>Die mit Spaß ihre Arbeit tun</a:t>
            </a:r>
          </a:p>
          <a:p>
            <a:pPr marL="285750" indent="-285750">
              <a:buFontTx/>
              <a:buChar char="-"/>
            </a:pPr>
            <a:r>
              <a:rPr lang="de-DE" dirty="0" smtClean="0">
                <a:latin typeface="Calibri" pitchFamily="34" charset="0"/>
                <a:cs typeface="Calibri" pitchFamily="34" charset="0"/>
              </a:rPr>
              <a:t>Andere begeistern können</a:t>
            </a:r>
          </a:p>
          <a:p>
            <a:pPr marL="285750" indent="-285750">
              <a:buFontTx/>
              <a:buChar char="-"/>
            </a:pPr>
            <a:r>
              <a:rPr lang="de-DE" dirty="0" smtClean="0">
                <a:latin typeface="Calibri" pitchFamily="34" charset="0"/>
                <a:cs typeface="Calibri" pitchFamily="34" charset="0"/>
              </a:rPr>
              <a:t>Gute/kreative Ideen</a:t>
            </a:r>
          </a:p>
          <a:p>
            <a:pPr marL="285750" indent="-285750">
              <a:buFontTx/>
              <a:buChar char="-"/>
            </a:pPr>
            <a:r>
              <a:rPr lang="de-DE" dirty="0" smtClean="0">
                <a:latin typeface="Calibri" pitchFamily="34" charset="0"/>
                <a:cs typeface="Calibri" pitchFamily="34" charset="0"/>
              </a:rPr>
              <a:t>Professionell und freundlich auftreten</a:t>
            </a:r>
          </a:p>
          <a:p>
            <a:pPr marL="285750" indent="-285750">
              <a:buFontTx/>
              <a:buChar char="-"/>
            </a:pPr>
            <a:r>
              <a:rPr lang="de-DE" dirty="0" smtClean="0">
                <a:latin typeface="Calibri" pitchFamily="34" charset="0"/>
                <a:cs typeface="Calibri" pitchFamily="34" charset="0"/>
              </a:rPr>
              <a:t>Mutig sind, etwas auszuprobieren, sich entwickeln wollen</a:t>
            </a:r>
            <a:endParaRPr lang="de-DE" dirty="0">
              <a:latin typeface="Calibri" pitchFamily="34" charset="0"/>
              <a:cs typeface="Calibri" pitchFamily="34" charset="0"/>
            </a:endParaRPr>
          </a:p>
          <a:p>
            <a:pPr marL="285750" indent="-285750">
              <a:buFontTx/>
              <a:buChar char="-"/>
            </a:pPr>
            <a:endParaRPr lang="de-DE" dirty="0" smtClean="0">
              <a:latin typeface="Calibri" pitchFamily="34" charset="0"/>
              <a:cs typeface="Calibri" pitchFamily="34" charset="0"/>
            </a:endParaRPr>
          </a:p>
          <a:p>
            <a:r>
              <a:rPr lang="de-DE" dirty="0" smtClean="0">
                <a:latin typeface="Calibri" pitchFamily="34" charset="0"/>
                <a:cs typeface="Calibri" pitchFamily="34" charset="0"/>
              </a:rPr>
              <a:t>Also:</a:t>
            </a:r>
          </a:p>
          <a:p>
            <a:pPr marL="285750" indent="-285750">
              <a:buFontTx/>
              <a:buChar char="-"/>
            </a:pPr>
            <a:r>
              <a:rPr lang="de-DE" dirty="0" smtClean="0">
                <a:latin typeface="Calibri" pitchFamily="34" charset="0"/>
                <a:cs typeface="Calibri" pitchFamily="34" charset="0"/>
              </a:rPr>
              <a:t>Sei </a:t>
            </a:r>
            <a:r>
              <a:rPr lang="de-DE" dirty="0">
                <a:latin typeface="Calibri" pitchFamily="34" charset="0"/>
                <a:cs typeface="Calibri" pitchFamily="34" charset="0"/>
              </a:rPr>
              <a:t>du </a:t>
            </a:r>
            <a:r>
              <a:rPr lang="de-DE" dirty="0" smtClean="0">
                <a:latin typeface="Calibri" pitchFamily="34" charset="0"/>
                <a:cs typeface="Calibri" pitchFamily="34" charset="0"/>
              </a:rPr>
              <a:t>selbst</a:t>
            </a:r>
          </a:p>
          <a:p>
            <a:pPr marL="285750" indent="-285750">
              <a:buFontTx/>
              <a:buChar char="-"/>
            </a:pPr>
            <a:r>
              <a:rPr lang="de-DE" dirty="0">
                <a:latin typeface="Calibri" pitchFamily="34" charset="0"/>
                <a:cs typeface="Calibri" pitchFamily="34" charset="0"/>
              </a:rPr>
              <a:t>Finde heraus, was dich interessiert/Begeistert dich konkret</a:t>
            </a:r>
          </a:p>
          <a:p>
            <a:pPr marL="285750" indent="-285750">
              <a:buFontTx/>
              <a:buChar char="-"/>
            </a:pPr>
            <a:r>
              <a:rPr lang="de-DE" dirty="0" smtClean="0">
                <a:latin typeface="Calibri" pitchFamily="34" charset="0"/>
                <a:cs typeface="Calibri" pitchFamily="34" charset="0"/>
              </a:rPr>
              <a:t>Mach was aus deinem ABI! </a:t>
            </a:r>
            <a:r>
              <a:rPr lang="de-DE" dirty="0">
                <a:latin typeface="Calibri" pitchFamily="34" charset="0"/>
                <a:cs typeface="Calibri" pitchFamily="34" charset="0"/>
              </a:rPr>
              <a:t>ABI als Sprungbrett ins Leben verstehen</a:t>
            </a:r>
          </a:p>
          <a:p>
            <a:pPr marL="285750" indent="-285750">
              <a:buFontTx/>
              <a:buChar char="-"/>
            </a:pPr>
            <a:r>
              <a:rPr lang="de-DE" dirty="0" smtClean="0">
                <a:latin typeface="Calibri" pitchFamily="34" charset="0"/>
                <a:cs typeface="Calibri" pitchFamily="34" charset="0"/>
              </a:rPr>
              <a:t>Hab Spaß an dem was du gerne tust, schau wie du damit beruflich zu tun haben kannst</a:t>
            </a:r>
          </a:p>
          <a:p>
            <a:pPr marL="285750" indent="-285750">
              <a:buFontTx/>
              <a:buChar char="-"/>
            </a:pPr>
            <a:r>
              <a:rPr lang="de-DE" dirty="0" smtClean="0">
                <a:latin typeface="Calibri" pitchFamily="34" charset="0"/>
                <a:cs typeface="Calibri" pitchFamily="34" charset="0"/>
              </a:rPr>
              <a:t>Halte die Augen offen für spannende Herausforderungen</a:t>
            </a:r>
            <a:endParaRPr lang="de-DE" dirty="0">
              <a:latin typeface="Calibri" pitchFamily="34" charset="0"/>
              <a:cs typeface="Calibri" pitchFamily="34" charset="0"/>
            </a:endParaRPr>
          </a:p>
          <a:p>
            <a:pPr marL="285750" indent="-285750">
              <a:buFontTx/>
              <a:buChar char="-"/>
            </a:pPr>
            <a:r>
              <a:rPr lang="de-DE" dirty="0" smtClean="0">
                <a:latin typeface="Calibri" pitchFamily="34" charset="0"/>
                <a:cs typeface="Calibri" pitchFamily="34" charset="0"/>
              </a:rPr>
              <a:t>Ausbildung oder Studium? </a:t>
            </a:r>
            <a:r>
              <a:rPr lang="de-DE" dirty="0">
                <a:latin typeface="Calibri" pitchFamily="34" charset="0"/>
                <a:cs typeface="Calibri" pitchFamily="34" charset="0"/>
              </a:rPr>
              <a:t>– keine Stress machen, das wählen das einem liegt</a:t>
            </a:r>
            <a:r>
              <a:rPr lang="de-DE" dirty="0" smtClean="0">
                <a:latin typeface="Calibri" pitchFamily="34" charset="0"/>
                <a:cs typeface="Calibri" pitchFamily="34" charset="0"/>
              </a:rPr>
              <a:t>.</a:t>
            </a:r>
            <a:r>
              <a:rPr lang="de-DE" dirty="0" smtClean="0"/>
              <a:t> Du kannst noch immer ausbauen, verändern</a:t>
            </a:r>
            <a:endParaRPr lang="de-DE" dirty="0">
              <a:latin typeface="Calibri" pitchFamily="34" charset="0"/>
              <a:cs typeface="Calibri" pitchFamily="34" charset="0"/>
            </a:endParaRPr>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11</a:t>
            </a:fld>
            <a:endParaRPr lang="de-DE"/>
          </a:p>
        </p:txBody>
      </p:sp>
    </p:spTree>
    <p:extLst>
      <p:ext uri="{BB962C8B-B14F-4D97-AF65-F5344CB8AC3E}">
        <p14:creationId xmlns:p14="http://schemas.microsoft.com/office/powerpoint/2010/main" val="279151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12</a:t>
            </a:fld>
            <a:endParaRPr lang="de-DE"/>
          </a:p>
        </p:txBody>
      </p:sp>
    </p:spTree>
    <p:extLst>
      <p:ext uri="{BB962C8B-B14F-4D97-AF65-F5344CB8AC3E}">
        <p14:creationId xmlns:p14="http://schemas.microsoft.com/office/powerpoint/2010/main" val="77993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13</a:t>
            </a:fld>
            <a:endParaRPr lang="de-DE"/>
          </a:p>
        </p:txBody>
      </p:sp>
    </p:spTree>
    <p:extLst>
      <p:ext uri="{BB962C8B-B14F-4D97-AF65-F5344CB8AC3E}">
        <p14:creationId xmlns:p14="http://schemas.microsoft.com/office/powerpoint/2010/main" val="89895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5712"/>
            <a:ext cx="5775941" cy="4466511"/>
          </a:xfrm>
        </p:spPr>
        <p:txBody>
          <a:bodyPr/>
          <a:lstStyle/>
          <a:p>
            <a:r>
              <a:rPr lang="de-DE" dirty="0" smtClean="0"/>
              <a:t>2007-2009 Ausbildung</a:t>
            </a:r>
          </a:p>
          <a:p>
            <a:pPr marL="171450" indent="-171450">
              <a:buFontTx/>
              <a:buChar char="-"/>
            </a:pPr>
            <a:r>
              <a:rPr lang="de-DE" dirty="0" smtClean="0"/>
              <a:t>Auslandspraktikum in Dänemark (3 Mo) und Paris (10 Tage)</a:t>
            </a:r>
          </a:p>
          <a:p>
            <a:pPr marL="171450" indent="-171450">
              <a:buFontTx/>
              <a:buChar char="-"/>
            </a:pPr>
            <a:endParaRPr lang="de-DE" dirty="0"/>
          </a:p>
          <a:p>
            <a:r>
              <a:rPr lang="de-DE" dirty="0" smtClean="0"/>
              <a:t>2009-2012</a:t>
            </a:r>
          </a:p>
          <a:p>
            <a:pPr marL="171450" indent="-171450">
              <a:buFontTx/>
              <a:buChar char="-"/>
            </a:pPr>
            <a:r>
              <a:rPr lang="de-DE" dirty="0" smtClean="0"/>
              <a:t>Auslandssemester in Spanien (5 Mo)</a:t>
            </a:r>
          </a:p>
          <a:p>
            <a:pPr marL="171450" indent="-171450">
              <a:buFontTx/>
              <a:buChar char="-"/>
            </a:pPr>
            <a:r>
              <a:rPr lang="de-DE" dirty="0" smtClean="0"/>
              <a:t>Auslandspraktikum in Mexiko (3 Mo), Dänemark (1,5 Mo) und Salzburg (3 Mo)</a:t>
            </a:r>
            <a:endParaRPr lang="de-DE" dirty="0"/>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2</a:t>
            </a:fld>
            <a:endParaRPr lang="de-DE"/>
          </a:p>
        </p:txBody>
      </p:sp>
    </p:spTree>
    <p:extLst>
      <p:ext uri="{BB962C8B-B14F-4D97-AF65-F5344CB8AC3E}">
        <p14:creationId xmlns:p14="http://schemas.microsoft.com/office/powerpoint/2010/main" val="2676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3</a:t>
            </a:fld>
            <a:endParaRPr lang="de-DE"/>
          </a:p>
        </p:txBody>
      </p:sp>
    </p:spTree>
    <p:extLst>
      <p:ext uri="{BB962C8B-B14F-4D97-AF65-F5344CB8AC3E}">
        <p14:creationId xmlns:p14="http://schemas.microsoft.com/office/powerpoint/2010/main" val="124937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mn-lt"/>
              </a:rPr>
              <a:t>Entweder A) </a:t>
            </a:r>
          </a:p>
          <a:p>
            <a:r>
              <a:rPr lang="de-DE" dirty="0">
                <a:latin typeface="+mn-lt"/>
              </a:rPr>
              <a:t>I</a:t>
            </a:r>
            <a:r>
              <a:rPr lang="de-DE" dirty="0" smtClean="0">
                <a:latin typeface="+mn-lt"/>
              </a:rPr>
              <a:t>hr lauft jubelnd dem Ende der Schule entgegen, ABI als einziges Ziel und einziger Gedanke</a:t>
            </a:r>
          </a:p>
          <a:p>
            <a:endParaRPr lang="de-DE" dirty="0" smtClean="0">
              <a:latin typeface="+mn-lt"/>
            </a:endParaRPr>
          </a:p>
          <a:p>
            <a:r>
              <a:rPr lang="de-DE" dirty="0" smtClean="0">
                <a:latin typeface="+mn-lt"/>
              </a:rPr>
              <a:t>Oder B) </a:t>
            </a:r>
          </a:p>
          <a:p>
            <a:r>
              <a:rPr lang="de-DE" dirty="0" smtClean="0">
                <a:latin typeface="+mn-lt"/>
              </a:rPr>
              <a:t>Ihr zerbrecht euch bereits den Kopf wie es danach weitergeht. </a:t>
            </a:r>
          </a:p>
          <a:p>
            <a:r>
              <a:rPr lang="de-DE" dirty="0" smtClean="0">
                <a:latin typeface="+mn-lt"/>
              </a:rPr>
              <a:t>Vielleicht schon klare Ideen oder noch gar keine Ahnung wohin es geht</a:t>
            </a:r>
          </a:p>
          <a:p>
            <a:endParaRPr lang="de-DE" dirty="0">
              <a:latin typeface="+mn-lt"/>
            </a:endParaRPr>
          </a:p>
          <a:p>
            <a:r>
              <a:rPr lang="de-DE" dirty="0" smtClean="0">
                <a:latin typeface="+mn-lt"/>
              </a:rPr>
              <a:t>Jedenfalls seid ihr heute hier um euch anzuhören und anzusehen, was andere nach dem ABI gemacht haben. Und ich hoffe, dass ich Lust auf das Leben nach dem ABI und auf verschiedene Möglichkeiten machen kann, die auf euch warten</a:t>
            </a:r>
          </a:p>
          <a:p>
            <a:endParaRPr lang="de-DE" dirty="0">
              <a:latin typeface="+mn-lt"/>
            </a:endParaRPr>
          </a:p>
          <a:p>
            <a:r>
              <a:rPr lang="de-DE" dirty="0" smtClean="0">
                <a:latin typeface="+mn-lt"/>
              </a:rPr>
              <a:t>Bei mir war es so:</a:t>
            </a:r>
          </a:p>
          <a:p>
            <a:pPr marL="171450" indent="-171450">
              <a:buFontTx/>
              <a:buChar char="-"/>
            </a:pPr>
            <a:r>
              <a:rPr lang="de-DE" dirty="0" smtClean="0">
                <a:latin typeface="+mn-lt"/>
              </a:rPr>
              <a:t>Keinerlei Idee was machen, da überall (außer Physik, Chemie, </a:t>
            </a:r>
            <a:r>
              <a:rPr lang="de-DE" dirty="0" err="1" smtClean="0">
                <a:latin typeface="+mn-lt"/>
              </a:rPr>
              <a:t>PoWi</a:t>
            </a:r>
            <a:r>
              <a:rPr lang="de-DE" dirty="0" smtClean="0">
                <a:latin typeface="+mn-lt"/>
              </a:rPr>
              <a:t>) sehr gute Noten. Interesse an Sprachen, Menschen, Ausland. Alle um mich herum wussten schon oder es sah zumindest so aus </a:t>
            </a:r>
          </a:p>
          <a:p>
            <a:pPr marL="171450" indent="-171450">
              <a:buFontTx/>
              <a:buChar char="-"/>
            </a:pPr>
            <a:r>
              <a:rPr lang="de-DE" dirty="0" smtClean="0">
                <a:latin typeface="+mn-lt"/>
              </a:rPr>
              <a:t>Deshalb: Nach dem ABI ins Ausland (sehr zu empfehlen!) und dann Ausbildung zur Fremdsprachenkorrespondentin bei Sirona = Orientierung ob Wirtschaft etwas für mich ist. Auslandspraktikum und Ermutigung -&gt; Studium International Business</a:t>
            </a:r>
            <a:endParaRPr lang="de-DE" dirty="0">
              <a:latin typeface="+mn-lt"/>
            </a:endParaRPr>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4</a:t>
            </a:fld>
            <a:endParaRPr lang="de-DE"/>
          </a:p>
        </p:txBody>
      </p:sp>
    </p:spTree>
    <p:extLst>
      <p:ext uri="{BB962C8B-B14F-4D97-AF65-F5344CB8AC3E}">
        <p14:creationId xmlns:p14="http://schemas.microsoft.com/office/powerpoint/2010/main" val="275910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5</a:t>
            </a:fld>
            <a:endParaRPr lang="de-DE"/>
          </a:p>
        </p:txBody>
      </p:sp>
      <p:sp>
        <p:nvSpPr>
          <p:cNvPr id="5" name="Notizenplatzhalter 4"/>
          <p:cNvSpPr txBox="1">
            <a:spLocks noGrp="1"/>
          </p:cNvSpPr>
          <p:nvPr>
            <p:ph type="body" idx="1"/>
          </p:nvPr>
        </p:nvSpPr>
        <p:spPr>
          <a:xfrm>
            <a:off x="679450" y="4715712"/>
            <a:ext cx="5438775" cy="3821974"/>
          </a:xfrm>
          <a:prstGeom prst="rect">
            <a:avLst/>
          </a:prstGeom>
          <a:noFill/>
        </p:spPr>
        <p:txBody>
          <a:bodyPr wrap="square" rtlCol="0">
            <a:spAutoFit/>
          </a:bodyPr>
          <a:lstStyle/>
          <a:p>
            <a:r>
              <a:rPr lang="de-DE" u="sng" dirty="0" smtClean="0">
                <a:latin typeface="Calibri" pitchFamily="34" charset="0"/>
                <a:cs typeface="Calibri" pitchFamily="34" charset="0"/>
              </a:rPr>
              <a:t>Meine Studienzeit</a:t>
            </a:r>
          </a:p>
          <a:p>
            <a:pPr marL="285750" indent="-285750">
              <a:buFontTx/>
              <a:buChar char="-"/>
            </a:pPr>
            <a:r>
              <a:rPr lang="de-DE" dirty="0" smtClean="0">
                <a:latin typeface="Calibri" pitchFamily="34" charset="0"/>
                <a:cs typeface="Calibri" pitchFamily="34" charset="0"/>
              </a:rPr>
              <a:t>fester Kurs, ähnlich wie Schulklasse (+)</a:t>
            </a:r>
          </a:p>
          <a:p>
            <a:pPr marL="285750" indent="-285750">
              <a:buFontTx/>
              <a:buChar char="-"/>
            </a:pPr>
            <a:r>
              <a:rPr lang="de-DE" dirty="0" smtClean="0">
                <a:latin typeface="Calibri" pitchFamily="34" charset="0"/>
                <a:cs typeface="Calibri" pitchFamily="34" charset="0"/>
              </a:rPr>
              <a:t>Praxisbezug, Praktika (+)</a:t>
            </a:r>
          </a:p>
          <a:p>
            <a:pPr marL="285750" indent="-285750">
              <a:buFontTx/>
              <a:buChar char="-"/>
            </a:pPr>
            <a:r>
              <a:rPr lang="de-DE" dirty="0" smtClean="0">
                <a:latin typeface="Calibri" pitchFamily="34" charset="0"/>
                <a:cs typeface="Calibri" pitchFamily="34" charset="0"/>
              </a:rPr>
              <a:t>Sprachen, Ausland, int. Kollegen (+)</a:t>
            </a:r>
          </a:p>
          <a:p>
            <a:pPr marL="285750" indent="-285750">
              <a:buFontTx/>
              <a:buChar char="-"/>
            </a:pPr>
            <a:r>
              <a:rPr lang="de-DE" dirty="0" smtClean="0">
                <a:latin typeface="Calibri" pitchFamily="34" charset="0"/>
                <a:cs typeface="Calibri" pitchFamily="34" charset="0"/>
              </a:rPr>
              <a:t>Praxisphasen/Praktika:  Marketing, Vertrieb, IT, Ausbildungsabteilung</a:t>
            </a:r>
          </a:p>
          <a:p>
            <a:pPr marL="285750" indent="-285750">
              <a:buFontTx/>
              <a:buChar char="-"/>
            </a:pPr>
            <a:r>
              <a:rPr lang="de-DE" dirty="0" smtClean="0">
                <a:latin typeface="Calibri" pitchFamily="34" charset="0"/>
                <a:cs typeface="Calibri" pitchFamily="34" charset="0"/>
              </a:rPr>
              <a:t>Auslandspraktikum: Dänemark + Mexiko</a:t>
            </a:r>
          </a:p>
          <a:p>
            <a:pPr marL="285750" indent="-285750">
              <a:buFontTx/>
              <a:buChar char="-"/>
            </a:pPr>
            <a:r>
              <a:rPr lang="de-DE" dirty="0" smtClean="0">
                <a:latin typeface="Calibri" pitchFamily="34" charset="0"/>
                <a:cs typeface="Calibri" pitchFamily="34" charset="0"/>
              </a:rPr>
              <a:t>Auslandssemester: Spanien</a:t>
            </a:r>
          </a:p>
          <a:p>
            <a:pPr marL="285750" indent="-285750">
              <a:buFontTx/>
              <a:buChar char="-"/>
            </a:pPr>
            <a:r>
              <a:rPr lang="de-DE" dirty="0" smtClean="0">
                <a:latin typeface="Calibri" pitchFamily="34" charset="0"/>
                <a:cs typeface="Calibri" pitchFamily="34" charset="0"/>
              </a:rPr>
              <a:t>Schwerpunkte: Personalmanagement und Marketing</a:t>
            </a:r>
          </a:p>
          <a:p>
            <a:endParaRPr lang="de-DE" dirty="0" smtClean="0">
              <a:latin typeface="Calibri" pitchFamily="34" charset="0"/>
              <a:cs typeface="Calibri" pitchFamily="34" charset="0"/>
            </a:endParaRPr>
          </a:p>
          <a:p>
            <a:r>
              <a:rPr lang="de-DE" u="sng" dirty="0" smtClean="0">
                <a:latin typeface="Calibri" pitchFamily="34" charset="0"/>
                <a:cs typeface="Calibri" pitchFamily="34" charset="0"/>
              </a:rPr>
              <a:t>Was, wenn ihr das auch wollt:</a:t>
            </a:r>
          </a:p>
          <a:p>
            <a:pPr marL="285750" indent="-285750">
              <a:buFontTx/>
              <a:buChar char="-"/>
            </a:pPr>
            <a:r>
              <a:rPr lang="de-DE" dirty="0" smtClean="0">
                <a:latin typeface="Calibri" pitchFamily="34" charset="0"/>
                <a:cs typeface="Calibri" pitchFamily="34" charset="0"/>
              </a:rPr>
              <a:t>Wann und wo bewerbe ich mich?</a:t>
            </a:r>
          </a:p>
          <a:p>
            <a:pPr marL="285750" indent="-285750">
              <a:buFontTx/>
              <a:buChar char="-"/>
            </a:pPr>
            <a:r>
              <a:rPr lang="de-DE" dirty="0" smtClean="0">
                <a:latin typeface="Calibri" pitchFamily="34" charset="0"/>
                <a:cs typeface="Calibri" pitchFamily="34" charset="0"/>
              </a:rPr>
              <a:t>Wie läuft das Bewerbungsverfahren ab?</a:t>
            </a:r>
          </a:p>
          <a:p>
            <a:pPr marL="285750" indent="-285750">
              <a:buFontTx/>
              <a:buChar char="-"/>
            </a:pPr>
            <a:r>
              <a:rPr lang="de-DE" dirty="0" smtClean="0">
                <a:latin typeface="Calibri" pitchFamily="34" charset="0"/>
                <a:cs typeface="Calibri" pitchFamily="34" charset="0"/>
              </a:rPr>
              <a:t>Was muss ich mitbringen um genommen zu werden?</a:t>
            </a:r>
          </a:p>
          <a:p>
            <a:pPr marL="285750" indent="-285750">
              <a:buFontTx/>
              <a:buChar char="-"/>
            </a:pPr>
            <a:r>
              <a:rPr lang="de-DE" dirty="0" smtClean="0">
                <a:latin typeface="Calibri" pitchFamily="34" charset="0"/>
                <a:cs typeface="Calibri" pitchFamily="34" charset="0"/>
              </a:rPr>
              <a:t>Was sind die  Übernahme-Chancen?</a:t>
            </a:r>
          </a:p>
          <a:p>
            <a:pPr marL="285750" indent="-285750">
              <a:buFontTx/>
              <a:buChar char="-"/>
            </a:pPr>
            <a:r>
              <a:rPr lang="de-DE" dirty="0" smtClean="0">
                <a:latin typeface="Calibri" pitchFamily="34" charset="0"/>
                <a:cs typeface="Calibri" pitchFamily="34" charset="0"/>
              </a:rPr>
              <a:t>Jobs  mit IB (Wirtschaft): HR, Marketing,  Vertrieb, Controlling. Einstieg als Junior, Aufbau bis in Managementebene</a:t>
            </a:r>
          </a:p>
        </p:txBody>
      </p:sp>
    </p:spTree>
    <p:extLst>
      <p:ext uri="{BB962C8B-B14F-4D97-AF65-F5344CB8AC3E}">
        <p14:creationId xmlns:p14="http://schemas.microsoft.com/office/powerpoint/2010/main" val="205388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6</a:t>
            </a:fld>
            <a:endParaRPr lang="de-DE"/>
          </a:p>
        </p:txBody>
      </p:sp>
    </p:spTree>
    <p:extLst>
      <p:ext uri="{BB962C8B-B14F-4D97-AF65-F5344CB8AC3E}">
        <p14:creationId xmlns:p14="http://schemas.microsoft.com/office/powerpoint/2010/main" val="194187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7</a:t>
            </a:fld>
            <a:endParaRPr lang="de-DE"/>
          </a:p>
        </p:txBody>
      </p:sp>
    </p:spTree>
    <p:extLst>
      <p:ext uri="{BB962C8B-B14F-4D97-AF65-F5344CB8AC3E}">
        <p14:creationId xmlns:p14="http://schemas.microsoft.com/office/powerpoint/2010/main" val="125885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8</a:t>
            </a:fld>
            <a:endParaRPr lang="de-DE"/>
          </a:p>
        </p:txBody>
      </p:sp>
    </p:spTree>
    <p:extLst>
      <p:ext uri="{BB962C8B-B14F-4D97-AF65-F5344CB8AC3E}">
        <p14:creationId xmlns:p14="http://schemas.microsoft.com/office/powerpoint/2010/main" val="349884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Calibri" pitchFamily="34" charset="0"/>
                <a:cs typeface="Calibri" pitchFamily="34" charset="0"/>
              </a:rPr>
              <a:t>Allgemeines Bild von Personalwesen: langweilig, trocken, bürokratisch</a:t>
            </a:r>
          </a:p>
          <a:p>
            <a:pPr marL="171450" indent="-171450">
              <a:buFontTx/>
              <a:buChar char="-"/>
            </a:pPr>
            <a:r>
              <a:rPr lang="de-DE" dirty="0">
                <a:latin typeface="Calibri" pitchFamily="34" charset="0"/>
                <a:cs typeface="Calibri" pitchFamily="34" charset="0"/>
              </a:rPr>
              <a:t>Stimmt das? Bei Sirona in Salzburg nicht. Junges Team, sehr international, schnelllebig, Spaß, viel Entwicklungsspielraum</a:t>
            </a:r>
          </a:p>
          <a:p>
            <a:endParaRPr lang="de-DE" dirty="0">
              <a:latin typeface="Calibri" pitchFamily="34" charset="0"/>
              <a:cs typeface="Calibri" pitchFamily="34" charset="0"/>
            </a:endParaRPr>
          </a:p>
          <a:p>
            <a:r>
              <a:rPr lang="de-DE" u="sng" dirty="0">
                <a:latin typeface="Calibri" pitchFamily="34" charset="0"/>
                <a:cs typeface="Calibri" pitchFamily="34" charset="0"/>
              </a:rPr>
              <a:t>Mögliche Fragen:</a:t>
            </a:r>
          </a:p>
          <a:p>
            <a:pPr marL="171450" indent="-171450">
              <a:buFontTx/>
              <a:buChar char="-"/>
            </a:pPr>
            <a:r>
              <a:rPr lang="de-DE" dirty="0">
                <a:latin typeface="Calibri" pitchFamily="34" charset="0"/>
                <a:cs typeface="Calibri" pitchFamily="34" charset="0"/>
              </a:rPr>
              <a:t>Wie sieht eine Arbeitswoche aus?</a:t>
            </a:r>
          </a:p>
          <a:p>
            <a:pPr marL="628650" lvl="1" indent="-171450">
              <a:buFontTx/>
              <a:buChar char="-"/>
            </a:pPr>
            <a:r>
              <a:rPr lang="de-DE" dirty="0">
                <a:latin typeface="Calibri" pitchFamily="34" charset="0"/>
                <a:cs typeface="Calibri" pitchFamily="34" charset="0"/>
              </a:rPr>
              <a:t>40 Stunden (8 bis 17 Uhr)</a:t>
            </a:r>
          </a:p>
          <a:p>
            <a:pPr marL="628650" lvl="1" indent="-171450">
              <a:buFontTx/>
              <a:buChar char="-"/>
            </a:pPr>
            <a:r>
              <a:rPr lang="de-DE" dirty="0">
                <a:latin typeface="Calibri" pitchFamily="34" charset="0"/>
                <a:cs typeface="Calibri" pitchFamily="34" charset="0"/>
              </a:rPr>
              <a:t>Recruiting: Vorstellungsgespräche, </a:t>
            </a:r>
            <a:r>
              <a:rPr lang="de-DE" dirty="0" err="1">
                <a:latin typeface="Calibri" pitchFamily="34" charset="0"/>
                <a:cs typeface="Calibri" pitchFamily="34" charset="0"/>
              </a:rPr>
              <a:t>Onboarding</a:t>
            </a:r>
            <a:r>
              <a:rPr lang="de-DE" dirty="0">
                <a:latin typeface="Calibri" pitchFamily="34" charset="0"/>
                <a:cs typeface="Calibri" pitchFamily="34" charset="0"/>
              </a:rPr>
              <a:t>, Verträge, Headhunter</a:t>
            </a:r>
          </a:p>
          <a:p>
            <a:pPr marL="628650" lvl="1" indent="-171450">
              <a:buFontTx/>
              <a:buChar char="-"/>
            </a:pPr>
            <a:r>
              <a:rPr lang="de-DE" dirty="0">
                <a:latin typeface="Calibri" pitchFamily="34" charset="0"/>
                <a:cs typeface="Calibri" pitchFamily="34" charset="0"/>
              </a:rPr>
              <a:t>Regelmäßige Abstimmungen mit Führungskräften</a:t>
            </a:r>
          </a:p>
          <a:p>
            <a:pPr marL="628650" lvl="1" indent="-171450">
              <a:buFontTx/>
              <a:buChar char="-"/>
            </a:pPr>
            <a:r>
              <a:rPr lang="de-DE" dirty="0">
                <a:latin typeface="Calibri" pitchFamily="34" charset="0"/>
                <a:cs typeface="Calibri" pitchFamily="34" charset="0"/>
              </a:rPr>
              <a:t>Themen von Mitarbeitern: werdende Mütter, Probleme mit Führungskraft</a:t>
            </a:r>
          </a:p>
          <a:p>
            <a:pPr marL="628650" lvl="1" indent="-171450">
              <a:buFontTx/>
              <a:buChar char="-"/>
            </a:pPr>
            <a:r>
              <a:rPr lang="de-DE" dirty="0">
                <a:latin typeface="Calibri" pitchFamily="34" charset="0"/>
                <a:cs typeface="Calibri" pitchFamily="34" charset="0"/>
              </a:rPr>
              <a:t>Jobmessen planen und besuchen</a:t>
            </a:r>
          </a:p>
          <a:p>
            <a:pPr marL="628650" lvl="1" indent="-171450">
              <a:buFontTx/>
              <a:buChar char="-"/>
            </a:pPr>
            <a:r>
              <a:rPr lang="de-DE" dirty="0">
                <a:latin typeface="Calibri" pitchFamily="34" charset="0"/>
                <a:cs typeface="Calibri" pitchFamily="34" charset="0"/>
              </a:rPr>
              <a:t>Auswahlverfahren für Studenten begleiten</a:t>
            </a:r>
          </a:p>
          <a:p>
            <a:pPr marL="628650" lvl="1" indent="-171450">
              <a:buFontTx/>
              <a:buChar char="-"/>
            </a:pPr>
            <a:r>
              <a:rPr lang="de-DE" dirty="0">
                <a:latin typeface="Calibri" pitchFamily="34" charset="0"/>
                <a:cs typeface="Calibri" pitchFamily="34" charset="0"/>
              </a:rPr>
              <a:t>Sprachen verwenden: in Interviews, am Telefon, Headhunter, Kollegen</a:t>
            </a:r>
          </a:p>
          <a:p>
            <a:pPr marL="628650" lvl="1" indent="-171450">
              <a:buFontTx/>
              <a:buChar char="-"/>
            </a:pPr>
            <a:r>
              <a:rPr lang="de-DE" dirty="0">
                <a:latin typeface="Calibri" pitchFamily="34" charset="0"/>
                <a:cs typeface="Calibri" pitchFamily="34" charset="0"/>
              </a:rPr>
              <a:t>Entsendungen: Visa, Gehälter, in Teams einbetten, </a:t>
            </a:r>
            <a:r>
              <a:rPr lang="de-DE" dirty="0" err="1">
                <a:latin typeface="Calibri" pitchFamily="34" charset="0"/>
                <a:cs typeface="Calibri" pitchFamily="34" charset="0"/>
              </a:rPr>
              <a:t>Onboarding</a:t>
            </a:r>
            <a:r>
              <a:rPr lang="de-DE" dirty="0">
                <a:latin typeface="Calibri" pitchFamily="34" charset="0"/>
                <a:cs typeface="Calibri" pitchFamily="34" charset="0"/>
              </a:rPr>
              <a:t>, </a:t>
            </a:r>
            <a:r>
              <a:rPr lang="de-DE" dirty="0" err="1">
                <a:latin typeface="Calibri" pitchFamily="34" charset="0"/>
                <a:cs typeface="Calibri" pitchFamily="34" charset="0"/>
              </a:rPr>
              <a:t>look&amp;see</a:t>
            </a:r>
            <a:endParaRPr lang="de-DE" dirty="0">
              <a:latin typeface="Calibri" pitchFamily="34" charset="0"/>
              <a:cs typeface="Calibri" pitchFamily="34" charset="0"/>
            </a:endParaRPr>
          </a:p>
          <a:p>
            <a:pPr marL="171450" indent="-171450">
              <a:buFontTx/>
              <a:buChar char="-"/>
            </a:pPr>
            <a:r>
              <a:rPr lang="de-DE" dirty="0">
                <a:latin typeface="Calibri" pitchFamily="34" charset="0"/>
                <a:cs typeface="Calibri" pitchFamily="34" charset="0"/>
              </a:rPr>
              <a:t>Wie bin ich in den Job reingekommen? Assessmentcenter!</a:t>
            </a:r>
          </a:p>
          <a:p>
            <a:pPr marL="171450" indent="-171450">
              <a:buFontTx/>
              <a:buChar char="-"/>
            </a:pPr>
            <a:r>
              <a:rPr lang="de-DE" dirty="0">
                <a:latin typeface="Calibri" pitchFamily="34" charset="0"/>
                <a:cs typeface="Calibri" pitchFamily="34" charset="0"/>
              </a:rPr>
              <a:t>Was macht mir am meisten Spaß am Job? </a:t>
            </a:r>
          </a:p>
          <a:p>
            <a:pPr marL="171450" indent="-171450">
              <a:buFontTx/>
              <a:buChar char="-"/>
            </a:pPr>
            <a:r>
              <a:rPr lang="de-DE" dirty="0">
                <a:latin typeface="Calibri" pitchFamily="34" charset="0"/>
                <a:cs typeface="Calibri" pitchFamily="34" charset="0"/>
              </a:rPr>
              <a:t>Wie viel ist man unterwegs in der Welt?</a:t>
            </a:r>
          </a:p>
          <a:p>
            <a:pPr marL="171450" indent="-171450">
              <a:buFontTx/>
              <a:buChar char="-"/>
            </a:pPr>
            <a:r>
              <a:rPr lang="de-DE" dirty="0">
                <a:latin typeface="Calibri" pitchFamily="34" charset="0"/>
                <a:cs typeface="Calibri" pitchFamily="34" charset="0"/>
              </a:rPr>
              <a:t>Wohin kann ich mich entwickeln?</a:t>
            </a:r>
          </a:p>
          <a:p>
            <a:endParaRPr lang="de-AT" dirty="0"/>
          </a:p>
        </p:txBody>
      </p:sp>
      <p:sp>
        <p:nvSpPr>
          <p:cNvPr id="4" name="Foliennummernplatzhalter 3"/>
          <p:cNvSpPr>
            <a:spLocks noGrp="1"/>
          </p:cNvSpPr>
          <p:nvPr>
            <p:ph type="sldNum" sz="quarter" idx="10"/>
          </p:nvPr>
        </p:nvSpPr>
        <p:spPr/>
        <p:txBody>
          <a:bodyPr/>
          <a:lstStyle/>
          <a:p>
            <a:pPr>
              <a:defRPr/>
            </a:pPr>
            <a:fld id="{1C8218D4-6B05-4728-892E-3BA72B50A998}" type="slidenum">
              <a:rPr lang="de-DE" smtClean="0"/>
              <a:pPr>
                <a:defRPr/>
              </a:pPr>
              <a:t>9</a:t>
            </a:fld>
            <a:endParaRPr lang="de-DE"/>
          </a:p>
        </p:txBody>
      </p:sp>
    </p:spTree>
    <p:extLst>
      <p:ext uri="{BB962C8B-B14F-4D97-AF65-F5344CB8AC3E}">
        <p14:creationId xmlns:p14="http://schemas.microsoft.com/office/powerpoint/2010/main" val="166523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p:cNvSpPr>
            <a:spLocks noGrp="1"/>
          </p:cNvSpPr>
          <p:nvPr>
            <p:ph type="pic" sz="quarter" idx="15"/>
          </p:nvPr>
        </p:nvSpPr>
        <p:spPr>
          <a:xfrm>
            <a:off x="0" y="0"/>
            <a:ext cx="9144000" cy="4572000"/>
          </a:xfrm>
          <a:prstGeom prst="rect">
            <a:avLst/>
          </a:prstGeom>
        </p:spPr>
        <p:txBody>
          <a:bodyPr/>
          <a:lstStyle/>
          <a:p>
            <a:endParaRPr lang="de-DE" dirty="0"/>
          </a:p>
        </p:txBody>
      </p:sp>
      <p:sp>
        <p:nvSpPr>
          <p:cNvPr id="8" name="Textplatzhalter 7"/>
          <p:cNvSpPr>
            <a:spLocks noGrp="1"/>
          </p:cNvSpPr>
          <p:nvPr>
            <p:ph type="body" sz="quarter" idx="13" hasCustomPrompt="1"/>
          </p:nvPr>
        </p:nvSpPr>
        <p:spPr>
          <a:xfrm>
            <a:off x="327374" y="2095500"/>
            <a:ext cx="8378476" cy="1304925"/>
          </a:xfrm>
          <a:prstGeom prst="rect">
            <a:avLst/>
          </a:prstGeom>
        </p:spPr>
        <p:txBody>
          <a:bodyPr lIns="0" tIns="0" rIns="0" bIns="0"/>
          <a:lstStyle>
            <a:lvl1pPr marL="0" indent="0">
              <a:buNone/>
              <a:defRPr sz="6600" b="1" cap="all" baseline="0">
                <a:solidFill>
                  <a:srgbClr val="F6A800"/>
                </a:solidFill>
              </a:defRPr>
            </a:lvl1pPr>
          </a:lstStyle>
          <a:p>
            <a:pPr lvl="0"/>
            <a:r>
              <a:rPr lang="en-US" noProof="0" dirty="0" err="1" smtClean="0"/>
              <a:t>überschrift</a:t>
            </a:r>
            <a:endParaRPr lang="en-US" noProof="0" dirty="0" smtClean="0"/>
          </a:p>
        </p:txBody>
      </p:sp>
      <p:sp>
        <p:nvSpPr>
          <p:cNvPr id="10" name="Textplatzhalter 7"/>
          <p:cNvSpPr>
            <a:spLocks noGrp="1"/>
          </p:cNvSpPr>
          <p:nvPr>
            <p:ph type="body" sz="quarter" idx="14" hasCustomPrompt="1"/>
          </p:nvPr>
        </p:nvSpPr>
        <p:spPr>
          <a:xfrm>
            <a:off x="327374" y="2981325"/>
            <a:ext cx="8378476" cy="904875"/>
          </a:xfrm>
          <a:prstGeom prst="rect">
            <a:avLst/>
          </a:prstGeom>
        </p:spPr>
        <p:txBody>
          <a:bodyPr lIns="0" tIns="0" rIns="0" bIns="0"/>
          <a:lstStyle>
            <a:lvl1pPr marL="0" indent="0">
              <a:buNone/>
              <a:defRPr sz="3500" b="0" cap="all" baseline="0">
                <a:solidFill>
                  <a:srgbClr val="F6A800"/>
                </a:solidFill>
              </a:defRPr>
            </a:lvl1pPr>
          </a:lstStyle>
          <a:p>
            <a:pPr lvl="0"/>
            <a:r>
              <a:rPr lang="en-US" noProof="0" dirty="0" err="1" smtClean="0"/>
              <a:t>unterüberschrift</a:t>
            </a:r>
            <a:endParaRPr lang="en-US" noProof="0" dirty="0" smtClean="0"/>
          </a:p>
        </p:txBody>
      </p:sp>
      <p:sp>
        <p:nvSpPr>
          <p:cNvPr id="11"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Tree>
    <p:extLst>
      <p:ext uri="{BB962C8B-B14F-4D97-AF65-F5344CB8AC3E}">
        <p14:creationId xmlns:p14="http://schemas.microsoft.com/office/powerpoint/2010/main" val="3895803920"/>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Text + Bild + Tabelle">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7" name="Bildplatzhalter 33"/>
          <p:cNvSpPr>
            <a:spLocks noGrp="1"/>
          </p:cNvSpPr>
          <p:nvPr>
            <p:ph type="pic" sz="quarter" idx="22"/>
          </p:nvPr>
        </p:nvSpPr>
        <p:spPr>
          <a:xfrm>
            <a:off x="4705350" y="1304925"/>
            <a:ext cx="4438650" cy="3276600"/>
          </a:xfrm>
        </p:spPr>
        <p:txBody>
          <a:bodyPr/>
          <a:lstStyle/>
          <a:p>
            <a:endParaRPr lang="de-DE"/>
          </a:p>
        </p:txBody>
      </p:sp>
      <p:sp>
        <p:nvSpPr>
          <p:cNvPr id="9" name="Tabellenplatzhalter 8"/>
          <p:cNvSpPr>
            <a:spLocks noGrp="1"/>
          </p:cNvSpPr>
          <p:nvPr>
            <p:ph type="tbl" sz="quarter" idx="26"/>
          </p:nvPr>
        </p:nvSpPr>
        <p:spPr>
          <a:xfrm>
            <a:off x="323850" y="2724150"/>
            <a:ext cx="5381626" cy="1857375"/>
          </a:xfrm>
        </p:spPr>
        <p:txBody>
          <a:bodyPr/>
          <a:lstStyle/>
          <a:p>
            <a:endParaRPr lang="de-DE" dirty="0"/>
          </a:p>
        </p:txBody>
      </p:sp>
      <p:sp>
        <p:nvSpPr>
          <p:cNvPr id="10" name="Textplatzhalter 9"/>
          <p:cNvSpPr>
            <a:spLocks noGrp="1"/>
          </p:cNvSpPr>
          <p:nvPr>
            <p:ph type="body" sz="quarter" idx="27"/>
          </p:nvPr>
        </p:nvSpPr>
        <p:spPr>
          <a:xfrm>
            <a:off x="209550" y="1304925"/>
            <a:ext cx="5495925" cy="1257300"/>
          </a:xfrm>
        </p:spPr>
        <p:txBody>
          <a:bodyPr lIns="144000"/>
          <a:lstStyle>
            <a:lvl1pPr marL="0" indent="0">
              <a:spcBef>
                <a:spcPts val="0"/>
              </a:spcBef>
              <a:defRPr sz="1800"/>
            </a:lvl1pPr>
          </a:lstStyle>
          <a:p>
            <a:pPr lvl="0"/>
            <a:r>
              <a:rPr lang="de-DE" dirty="0" smtClean="0"/>
              <a:t>Textmasterformate durch Klicken bearbeiten</a:t>
            </a:r>
          </a:p>
        </p:txBody>
      </p:sp>
      <p:sp>
        <p:nvSpPr>
          <p:cNvPr id="11"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Tree>
    <p:extLst>
      <p:ext uri="{BB962C8B-B14F-4D97-AF65-F5344CB8AC3E}">
        <p14:creationId xmlns:p14="http://schemas.microsoft.com/office/powerpoint/2010/main" val="246230882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platzhalter">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6"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Tree>
    <p:extLst>
      <p:ext uri="{BB962C8B-B14F-4D97-AF65-F5344CB8AC3E}">
        <p14:creationId xmlns:p14="http://schemas.microsoft.com/office/powerpoint/2010/main" val="165923999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Text">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6" name="Textplatzhalter 5"/>
          <p:cNvSpPr>
            <a:spLocks noGrp="1"/>
          </p:cNvSpPr>
          <p:nvPr>
            <p:ph type="body" sz="quarter" idx="26"/>
          </p:nvPr>
        </p:nvSpPr>
        <p:spPr>
          <a:xfrm>
            <a:off x="209550" y="1296000"/>
            <a:ext cx="8791200" cy="3268800"/>
          </a:xfrm>
        </p:spPr>
        <p:txBody>
          <a:bodyPr lIns="144000" rIns="0"/>
          <a:lstStyle>
            <a:lvl1pPr marL="0" indent="0">
              <a:spcBef>
                <a:spcPts val="0"/>
              </a:spcBef>
              <a:defRPr sz="2000"/>
            </a:lvl1pPr>
          </a:lstStyle>
          <a:p>
            <a:pPr lvl="0"/>
            <a:r>
              <a:rPr lang="de-DE" dirty="0" smtClean="0"/>
              <a:t>Textmasterformate durch Klicken bearbeiten</a:t>
            </a:r>
          </a:p>
        </p:txBody>
      </p:sp>
      <p:sp>
        <p:nvSpPr>
          <p:cNvPr id="8"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Tree>
    <p:extLst>
      <p:ext uri="{BB962C8B-B14F-4D97-AF65-F5344CB8AC3E}">
        <p14:creationId xmlns:p14="http://schemas.microsoft.com/office/powerpoint/2010/main" val="1621685003"/>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Bulletpoint1">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7" name="Bildplatzhalter 33"/>
          <p:cNvSpPr>
            <a:spLocks noGrp="1"/>
          </p:cNvSpPr>
          <p:nvPr>
            <p:ph type="pic" sz="quarter" idx="22"/>
          </p:nvPr>
        </p:nvSpPr>
        <p:spPr>
          <a:xfrm>
            <a:off x="4467225" y="1304925"/>
            <a:ext cx="4676775" cy="3486150"/>
          </a:xfrm>
        </p:spPr>
        <p:txBody>
          <a:bodyPr/>
          <a:lstStyle/>
          <a:p>
            <a:endParaRPr lang="de-DE"/>
          </a:p>
        </p:txBody>
      </p:sp>
      <p:sp>
        <p:nvSpPr>
          <p:cNvPr id="8"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cxnSp>
        <p:nvCxnSpPr>
          <p:cNvPr id="13" name="Gerade Verbindung 12"/>
          <p:cNvCxnSpPr/>
          <p:nvPr userDrawn="1"/>
        </p:nvCxnSpPr>
        <p:spPr>
          <a:xfrm>
            <a:off x="2828925" y="1665665"/>
            <a:ext cx="28575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1752600" y="2609850"/>
            <a:ext cx="324802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1104900" y="3724275"/>
            <a:ext cx="324802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Ellipse 15"/>
          <p:cNvSpPr/>
          <p:nvPr userDrawn="1"/>
        </p:nvSpPr>
        <p:spPr>
          <a:xfrm>
            <a:off x="1771650" y="1295400"/>
            <a:ext cx="960525" cy="960525"/>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rmAutofit/>
          </a:bodyPr>
          <a:lstStyle/>
          <a:p>
            <a:pPr algn="ctr"/>
            <a:endParaRPr lang="de-DE" sz="1400" cap="all" spc="-100" dirty="0" smtClean="0">
              <a:solidFill>
                <a:srgbClr val="F6A800"/>
              </a:solidFill>
              <a:latin typeface="Calibri" pitchFamily="34" charset="0"/>
              <a:cs typeface="Calibri" pitchFamily="34" charset="0"/>
            </a:endParaRPr>
          </a:p>
        </p:txBody>
      </p:sp>
      <p:sp>
        <p:nvSpPr>
          <p:cNvPr id="17" name="Ellipse 16"/>
          <p:cNvSpPr/>
          <p:nvPr userDrawn="1"/>
        </p:nvSpPr>
        <p:spPr>
          <a:xfrm>
            <a:off x="762001" y="2286001"/>
            <a:ext cx="876299" cy="876299"/>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08000" rtlCol="0" anchor="ctr"/>
          <a:lstStyle/>
          <a:p>
            <a:pPr algn="ctr"/>
            <a:endParaRPr lang="de-DE" sz="1300" cap="all" spc="-100" dirty="0" smtClean="0">
              <a:solidFill>
                <a:srgbClr val="F6A800"/>
              </a:solidFill>
              <a:latin typeface="Calibri" pitchFamily="34" charset="0"/>
              <a:cs typeface="Calibri" pitchFamily="34" charset="0"/>
            </a:endParaRPr>
          </a:p>
        </p:txBody>
      </p:sp>
      <p:sp>
        <p:nvSpPr>
          <p:cNvPr id="18" name="Ellipse 17"/>
          <p:cNvSpPr/>
          <p:nvPr userDrawn="1"/>
        </p:nvSpPr>
        <p:spPr>
          <a:xfrm>
            <a:off x="238125" y="3457575"/>
            <a:ext cx="752475" cy="752475"/>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smtClean="0">
              <a:solidFill>
                <a:srgbClr val="F6A800"/>
              </a:solidFill>
              <a:latin typeface="Calibri" pitchFamily="34" charset="0"/>
              <a:cs typeface="Calibri" pitchFamily="34" charset="0"/>
            </a:endParaRPr>
          </a:p>
        </p:txBody>
      </p:sp>
      <p:sp>
        <p:nvSpPr>
          <p:cNvPr id="25" name="Textplatzhalter 24"/>
          <p:cNvSpPr>
            <a:spLocks noGrp="1"/>
          </p:cNvSpPr>
          <p:nvPr>
            <p:ph type="body" sz="quarter" idx="23" hasCustomPrompt="1"/>
          </p:nvPr>
        </p:nvSpPr>
        <p:spPr>
          <a:xfrm>
            <a:off x="1762126" y="1476376"/>
            <a:ext cx="990599" cy="609600"/>
          </a:xfrm>
        </p:spPr>
        <p:txBody>
          <a:bodyPr anchor="ctr"/>
          <a:lstStyle>
            <a:lvl1pPr algn="ctr">
              <a:defRPr sz="1600" cap="all" spc="-100" baseline="0">
                <a:solidFill>
                  <a:srgbClr val="F6A800"/>
                </a:solidFill>
              </a:defRPr>
            </a:lvl1pPr>
          </a:lstStyle>
          <a:p>
            <a:pPr lvl="0"/>
            <a:r>
              <a:rPr lang="de-DE" dirty="0" err="1" smtClean="0"/>
              <a:t>text</a:t>
            </a:r>
            <a:endParaRPr lang="de-DE" dirty="0"/>
          </a:p>
        </p:txBody>
      </p:sp>
      <p:sp>
        <p:nvSpPr>
          <p:cNvPr id="26" name="Textplatzhalter 24"/>
          <p:cNvSpPr>
            <a:spLocks noGrp="1"/>
          </p:cNvSpPr>
          <p:nvPr>
            <p:ph type="body" sz="quarter" idx="24" hasCustomPrompt="1"/>
          </p:nvPr>
        </p:nvSpPr>
        <p:spPr>
          <a:xfrm>
            <a:off x="752475" y="2428876"/>
            <a:ext cx="904875" cy="609600"/>
          </a:xfrm>
        </p:spPr>
        <p:txBody>
          <a:bodyPr anchor="ctr"/>
          <a:lstStyle>
            <a:lvl1pPr algn="ctr">
              <a:defRPr sz="1600" cap="all" spc="-100" baseline="0">
                <a:solidFill>
                  <a:srgbClr val="F6A800"/>
                </a:solidFill>
              </a:defRPr>
            </a:lvl1pPr>
          </a:lstStyle>
          <a:p>
            <a:pPr lvl="0"/>
            <a:r>
              <a:rPr lang="de-DE" dirty="0" err="1" smtClean="0"/>
              <a:t>text</a:t>
            </a:r>
            <a:endParaRPr lang="de-DE" dirty="0"/>
          </a:p>
        </p:txBody>
      </p:sp>
      <p:sp>
        <p:nvSpPr>
          <p:cNvPr id="27" name="Textplatzhalter 24"/>
          <p:cNvSpPr>
            <a:spLocks noGrp="1"/>
          </p:cNvSpPr>
          <p:nvPr>
            <p:ph type="body" sz="quarter" idx="25" hasCustomPrompt="1"/>
          </p:nvPr>
        </p:nvSpPr>
        <p:spPr>
          <a:xfrm>
            <a:off x="238125" y="3533776"/>
            <a:ext cx="762000" cy="609600"/>
          </a:xfrm>
        </p:spPr>
        <p:txBody>
          <a:bodyPr anchor="ctr"/>
          <a:lstStyle>
            <a:lvl1pPr algn="ctr">
              <a:defRPr sz="1600" cap="all" spc="-100" baseline="0">
                <a:solidFill>
                  <a:srgbClr val="F6A800"/>
                </a:solidFill>
              </a:defRPr>
            </a:lvl1pPr>
          </a:lstStyle>
          <a:p>
            <a:pPr lvl="0"/>
            <a:r>
              <a:rPr lang="de-DE" dirty="0" err="1" smtClean="0"/>
              <a:t>text</a:t>
            </a:r>
            <a:endParaRPr lang="de-DE" dirty="0"/>
          </a:p>
        </p:txBody>
      </p:sp>
      <p:sp>
        <p:nvSpPr>
          <p:cNvPr id="28" name="Textplatzhalter 24"/>
          <p:cNvSpPr>
            <a:spLocks noGrp="1"/>
          </p:cNvSpPr>
          <p:nvPr>
            <p:ph type="body" sz="quarter" idx="26" hasCustomPrompt="1"/>
          </p:nvPr>
        </p:nvSpPr>
        <p:spPr>
          <a:xfrm>
            <a:off x="2867024" y="1685926"/>
            <a:ext cx="2790826" cy="561974"/>
          </a:xfrm>
        </p:spPr>
        <p:txBody>
          <a:bodyPr anchor="t"/>
          <a:lstStyle>
            <a:lvl1pPr algn="l">
              <a:defRPr sz="1600" cap="none" spc="0" baseline="0">
                <a:solidFill>
                  <a:schemeClr val="tx1"/>
                </a:solidFill>
              </a:defRPr>
            </a:lvl1pPr>
          </a:lstStyle>
          <a:p>
            <a:pPr lvl="0"/>
            <a:r>
              <a:rPr lang="de-DE" dirty="0" smtClean="0"/>
              <a:t>Textplatzhalter</a:t>
            </a:r>
            <a:endParaRPr lang="de-DE" dirty="0"/>
          </a:p>
        </p:txBody>
      </p:sp>
      <p:sp>
        <p:nvSpPr>
          <p:cNvPr id="29" name="Textplatzhalter 24"/>
          <p:cNvSpPr>
            <a:spLocks noGrp="1"/>
          </p:cNvSpPr>
          <p:nvPr>
            <p:ph type="body" sz="quarter" idx="27" hasCustomPrompt="1"/>
          </p:nvPr>
        </p:nvSpPr>
        <p:spPr>
          <a:xfrm>
            <a:off x="1800224" y="2638426"/>
            <a:ext cx="3181351" cy="561974"/>
          </a:xfrm>
        </p:spPr>
        <p:txBody>
          <a:bodyPr anchor="t"/>
          <a:lstStyle>
            <a:lvl1pPr algn="l">
              <a:defRPr sz="1600" cap="none" spc="0" baseline="0">
                <a:solidFill>
                  <a:schemeClr val="tx1"/>
                </a:solidFill>
              </a:defRPr>
            </a:lvl1pPr>
          </a:lstStyle>
          <a:p>
            <a:pPr lvl="0"/>
            <a:r>
              <a:rPr lang="de-DE" dirty="0" smtClean="0"/>
              <a:t>Textplatzhalter</a:t>
            </a:r>
            <a:endParaRPr lang="de-DE" dirty="0"/>
          </a:p>
        </p:txBody>
      </p:sp>
      <p:sp>
        <p:nvSpPr>
          <p:cNvPr id="30" name="Textplatzhalter 24"/>
          <p:cNvSpPr>
            <a:spLocks noGrp="1"/>
          </p:cNvSpPr>
          <p:nvPr>
            <p:ph type="body" sz="quarter" idx="28" hasCustomPrompt="1"/>
          </p:nvPr>
        </p:nvSpPr>
        <p:spPr>
          <a:xfrm>
            <a:off x="1123950" y="3752851"/>
            <a:ext cx="3219450" cy="571499"/>
          </a:xfrm>
        </p:spPr>
        <p:txBody>
          <a:bodyPr anchor="t"/>
          <a:lstStyle>
            <a:lvl1pPr algn="l">
              <a:defRPr sz="1600" cap="none" spc="0" baseline="0">
                <a:solidFill>
                  <a:schemeClr val="tx1"/>
                </a:solidFill>
              </a:defRPr>
            </a:lvl1pPr>
          </a:lstStyle>
          <a:p>
            <a:pPr lvl="0"/>
            <a:r>
              <a:rPr lang="de-DE" dirty="0" smtClean="0"/>
              <a:t>Textplatzhalter</a:t>
            </a:r>
            <a:endParaRPr lang="de-DE" dirty="0"/>
          </a:p>
        </p:txBody>
      </p:sp>
    </p:spTree>
    <p:extLst>
      <p:ext uri="{BB962C8B-B14F-4D97-AF65-F5344CB8AC3E}">
        <p14:creationId xmlns:p14="http://schemas.microsoft.com/office/powerpoint/2010/main" val="76188671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Bulletpoint2">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7" name="Bildplatzhalter 33"/>
          <p:cNvSpPr>
            <a:spLocks noGrp="1"/>
          </p:cNvSpPr>
          <p:nvPr>
            <p:ph type="pic" sz="quarter" idx="22"/>
          </p:nvPr>
        </p:nvSpPr>
        <p:spPr>
          <a:xfrm>
            <a:off x="4467225" y="1304925"/>
            <a:ext cx="4676775" cy="3486150"/>
          </a:xfrm>
        </p:spPr>
        <p:txBody>
          <a:bodyPr/>
          <a:lstStyle/>
          <a:p>
            <a:endParaRPr lang="de-DE"/>
          </a:p>
        </p:txBody>
      </p:sp>
      <p:sp>
        <p:nvSpPr>
          <p:cNvPr id="8"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
        <p:nvSpPr>
          <p:cNvPr id="21" name="Ellipse 20"/>
          <p:cNvSpPr/>
          <p:nvPr/>
        </p:nvSpPr>
        <p:spPr>
          <a:xfrm>
            <a:off x="285750" y="1314450"/>
            <a:ext cx="960525" cy="960525"/>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de-DE" sz="1200" cap="all" spc="-100" dirty="0" smtClean="0">
              <a:solidFill>
                <a:srgbClr val="F6A800"/>
              </a:solidFill>
              <a:latin typeface="Calibri" pitchFamily="34" charset="0"/>
              <a:cs typeface="Calibri" pitchFamily="34" charset="0"/>
            </a:endParaRPr>
          </a:p>
        </p:txBody>
      </p:sp>
      <p:sp>
        <p:nvSpPr>
          <p:cNvPr id="22" name="Ellipse 21"/>
          <p:cNvSpPr/>
          <p:nvPr/>
        </p:nvSpPr>
        <p:spPr>
          <a:xfrm>
            <a:off x="933451" y="2476501"/>
            <a:ext cx="876299" cy="876299"/>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bIns="144000" rtlCol="0" anchor="ctr"/>
          <a:lstStyle/>
          <a:p>
            <a:pPr algn="ctr"/>
            <a:endParaRPr lang="de-DE" sz="1300" cap="all" spc="-100" dirty="0" smtClean="0">
              <a:solidFill>
                <a:srgbClr val="F6A800"/>
              </a:solidFill>
              <a:latin typeface="Calibri" pitchFamily="34" charset="0"/>
              <a:cs typeface="Calibri" pitchFamily="34" charset="0"/>
            </a:endParaRPr>
          </a:p>
        </p:txBody>
      </p:sp>
      <p:sp>
        <p:nvSpPr>
          <p:cNvPr id="23" name="Ellipse 22"/>
          <p:cNvSpPr/>
          <p:nvPr/>
        </p:nvSpPr>
        <p:spPr>
          <a:xfrm>
            <a:off x="1485900" y="3571875"/>
            <a:ext cx="752475" cy="752475"/>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smtClean="0">
              <a:solidFill>
                <a:srgbClr val="F6A800"/>
              </a:solidFill>
              <a:latin typeface="Calibri" pitchFamily="34" charset="0"/>
              <a:cs typeface="Calibri" pitchFamily="34" charset="0"/>
            </a:endParaRPr>
          </a:p>
        </p:txBody>
      </p:sp>
      <p:cxnSp>
        <p:nvCxnSpPr>
          <p:cNvPr id="25" name="Gerade Verbindung 24"/>
          <p:cNvCxnSpPr/>
          <p:nvPr/>
        </p:nvCxnSpPr>
        <p:spPr>
          <a:xfrm>
            <a:off x="1343025" y="1666875"/>
            <a:ext cx="340995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1924050" y="2800350"/>
            <a:ext cx="283845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2343150" y="3838575"/>
            <a:ext cx="242887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platzhalter 24"/>
          <p:cNvSpPr>
            <a:spLocks noGrp="1"/>
          </p:cNvSpPr>
          <p:nvPr userDrawn="1">
            <p:ph type="body" sz="quarter" idx="23" hasCustomPrompt="1"/>
          </p:nvPr>
        </p:nvSpPr>
        <p:spPr>
          <a:xfrm>
            <a:off x="276226" y="1419224"/>
            <a:ext cx="990599" cy="752476"/>
          </a:xfrm>
        </p:spPr>
        <p:txBody>
          <a:bodyPr anchor="ctr"/>
          <a:lstStyle>
            <a:lvl1pPr algn="ctr">
              <a:defRPr sz="1600" cap="all" spc="-100" baseline="0">
                <a:solidFill>
                  <a:srgbClr val="F6A800"/>
                </a:solidFill>
              </a:defRPr>
            </a:lvl1pPr>
          </a:lstStyle>
          <a:p>
            <a:pPr lvl="0"/>
            <a:r>
              <a:rPr lang="de-DE" dirty="0" err="1" smtClean="0"/>
              <a:t>text</a:t>
            </a:r>
            <a:endParaRPr lang="de-DE" dirty="0"/>
          </a:p>
        </p:txBody>
      </p:sp>
      <p:sp>
        <p:nvSpPr>
          <p:cNvPr id="29" name="Textplatzhalter 24"/>
          <p:cNvSpPr>
            <a:spLocks noGrp="1"/>
          </p:cNvSpPr>
          <p:nvPr userDrawn="1">
            <p:ph type="body" sz="quarter" idx="26" hasCustomPrompt="1"/>
          </p:nvPr>
        </p:nvSpPr>
        <p:spPr>
          <a:xfrm>
            <a:off x="1390648" y="1695451"/>
            <a:ext cx="3352801" cy="561974"/>
          </a:xfrm>
        </p:spPr>
        <p:txBody>
          <a:bodyPr anchor="t"/>
          <a:lstStyle>
            <a:lvl1pPr algn="l">
              <a:defRPr sz="1600" cap="none" spc="0" baseline="0">
                <a:solidFill>
                  <a:schemeClr val="tx1"/>
                </a:solidFill>
              </a:defRPr>
            </a:lvl1pPr>
          </a:lstStyle>
          <a:p>
            <a:pPr lvl="0"/>
            <a:r>
              <a:rPr lang="de-DE" dirty="0" smtClean="0"/>
              <a:t>Textplatzhalter</a:t>
            </a:r>
            <a:endParaRPr lang="de-DE" dirty="0"/>
          </a:p>
        </p:txBody>
      </p:sp>
      <p:sp>
        <p:nvSpPr>
          <p:cNvPr id="30" name="Textplatzhalter 24"/>
          <p:cNvSpPr>
            <a:spLocks noGrp="1"/>
          </p:cNvSpPr>
          <p:nvPr>
            <p:ph type="body" sz="quarter" idx="27" hasCustomPrompt="1"/>
          </p:nvPr>
        </p:nvSpPr>
        <p:spPr>
          <a:xfrm>
            <a:off x="923925" y="2600325"/>
            <a:ext cx="904875" cy="628650"/>
          </a:xfrm>
        </p:spPr>
        <p:txBody>
          <a:bodyPr anchor="ctr"/>
          <a:lstStyle>
            <a:lvl1pPr algn="ctr">
              <a:defRPr sz="1600" cap="all" spc="-100" baseline="0">
                <a:solidFill>
                  <a:srgbClr val="F6A800"/>
                </a:solidFill>
              </a:defRPr>
            </a:lvl1pPr>
          </a:lstStyle>
          <a:p>
            <a:pPr lvl="0"/>
            <a:r>
              <a:rPr lang="de-DE" dirty="0" err="1" smtClean="0"/>
              <a:t>text</a:t>
            </a:r>
            <a:endParaRPr lang="de-DE" dirty="0"/>
          </a:p>
        </p:txBody>
      </p:sp>
      <p:sp>
        <p:nvSpPr>
          <p:cNvPr id="36" name="Textplatzhalter 24"/>
          <p:cNvSpPr>
            <a:spLocks noGrp="1"/>
          </p:cNvSpPr>
          <p:nvPr>
            <p:ph type="body" sz="quarter" idx="28" hasCustomPrompt="1"/>
          </p:nvPr>
        </p:nvSpPr>
        <p:spPr>
          <a:xfrm>
            <a:off x="1962148" y="2828926"/>
            <a:ext cx="2790827" cy="561974"/>
          </a:xfrm>
        </p:spPr>
        <p:txBody>
          <a:bodyPr anchor="t"/>
          <a:lstStyle>
            <a:lvl1pPr algn="l">
              <a:defRPr sz="1600" cap="none" spc="0" baseline="0">
                <a:solidFill>
                  <a:schemeClr val="tx1"/>
                </a:solidFill>
              </a:defRPr>
            </a:lvl1pPr>
          </a:lstStyle>
          <a:p>
            <a:pPr lvl="0"/>
            <a:r>
              <a:rPr lang="de-DE" dirty="0" smtClean="0"/>
              <a:t>Textplatzhalter</a:t>
            </a:r>
            <a:endParaRPr lang="de-DE" dirty="0"/>
          </a:p>
        </p:txBody>
      </p:sp>
      <p:sp>
        <p:nvSpPr>
          <p:cNvPr id="43" name="Textplatzhalter 24"/>
          <p:cNvSpPr>
            <a:spLocks noGrp="1"/>
          </p:cNvSpPr>
          <p:nvPr>
            <p:ph type="body" sz="quarter" idx="29" hasCustomPrompt="1"/>
          </p:nvPr>
        </p:nvSpPr>
        <p:spPr>
          <a:xfrm>
            <a:off x="1476375" y="3638550"/>
            <a:ext cx="790575" cy="628650"/>
          </a:xfrm>
        </p:spPr>
        <p:txBody>
          <a:bodyPr anchor="ctr"/>
          <a:lstStyle>
            <a:lvl1pPr algn="ctr">
              <a:defRPr sz="1600" cap="all" spc="-100" baseline="0">
                <a:solidFill>
                  <a:srgbClr val="F6A800"/>
                </a:solidFill>
              </a:defRPr>
            </a:lvl1pPr>
          </a:lstStyle>
          <a:p>
            <a:pPr lvl="0"/>
            <a:r>
              <a:rPr lang="de-DE" dirty="0" err="1" smtClean="0"/>
              <a:t>text</a:t>
            </a:r>
            <a:endParaRPr lang="de-DE" dirty="0"/>
          </a:p>
        </p:txBody>
      </p:sp>
      <p:sp>
        <p:nvSpPr>
          <p:cNvPr id="44" name="Textplatzhalter 24"/>
          <p:cNvSpPr>
            <a:spLocks noGrp="1"/>
          </p:cNvSpPr>
          <p:nvPr>
            <p:ph type="body" sz="quarter" idx="30" hasCustomPrompt="1"/>
          </p:nvPr>
        </p:nvSpPr>
        <p:spPr>
          <a:xfrm>
            <a:off x="2390773" y="3867151"/>
            <a:ext cx="2381251" cy="561974"/>
          </a:xfrm>
        </p:spPr>
        <p:txBody>
          <a:bodyPr anchor="t"/>
          <a:lstStyle>
            <a:lvl1pPr algn="l">
              <a:defRPr sz="1600" cap="none" spc="0" baseline="0">
                <a:solidFill>
                  <a:schemeClr val="tx1"/>
                </a:solidFill>
              </a:defRPr>
            </a:lvl1pPr>
          </a:lstStyle>
          <a:p>
            <a:pPr lvl="0"/>
            <a:r>
              <a:rPr lang="de-DE" dirty="0" smtClean="0"/>
              <a:t>Textplatzhalter</a:t>
            </a:r>
            <a:endParaRPr lang="de-DE" dirty="0"/>
          </a:p>
        </p:txBody>
      </p:sp>
    </p:spTree>
    <p:extLst>
      <p:ext uri="{BB962C8B-B14F-4D97-AF65-F5344CB8AC3E}">
        <p14:creationId xmlns:p14="http://schemas.microsoft.com/office/powerpoint/2010/main" val="238976932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Bulletpoint3">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7" name="Bildplatzhalter 33"/>
          <p:cNvSpPr>
            <a:spLocks noGrp="1"/>
          </p:cNvSpPr>
          <p:nvPr>
            <p:ph type="pic" sz="quarter" idx="22"/>
          </p:nvPr>
        </p:nvSpPr>
        <p:spPr>
          <a:xfrm>
            <a:off x="4467225" y="1304925"/>
            <a:ext cx="4676775" cy="3486150"/>
          </a:xfrm>
        </p:spPr>
        <p:txBody>
          <a:bodyPr/>
          <a:lstStyle/>
          <a:p>
            <a:endParaRPr lang="de-DE"/>
          </a:p>
        </p:txBody>
      </p:sp>
      <p:sp>
        <p:nvSpPr>
          <p:cNvPr id="8"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
        <p:nvSpPr>
          <p:cNvPr id="24" name="Ellipse 23"/>
          <p:cNvSpPr/>
          <p:nvPr userDrawn="1"/>
        </p:nvSpPr>
        <p:spPr>
          <a:xfrm>
            <a:off x="333376" y="1562100"/>
            <a:ext cx="419100" cy="419100"/>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de-DE" sz="1300" cap="all" spc="-100" dirty="0">
              <a:solidFill>
                <a:srgbClr val="E4A700"/>
              </a:solidFill>
              <a:latin typeface="Calibri" pitchFamily="34" charset="0"/>
              <a:cs typeface="Calibri" pitchFamily="34" charset="0"/>
            </a:endParaRPr>
          </a:p>
        </p:txBody>
      </p:sp>
      <p:sp>
        <p:nvSpPr>
          <p:cNvPr id="31" name="Ellipse 30"/>
          <p:cNvSpPr/>
          <p:nvPr userDrawn="1"/>
        </p:nvSpPr>
        <p:spPr>
          <a:xfrm>
            <a:off x="333376" y="2543175"/>
            <a:ext cx="419100" cy="419100"/>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de-DE" sz="1300" cap="all" spc="-100" dirty="0">
              <a:solidFill>
                <a:srgbClr val="E4A700"/>
              </a:solidFill>
              <a:latin typeface="Calibri" pitchFamily="34" charset="0"/>
              <a:cs typeface="Calibri" pitchFamily="34" charset="0"/>
            </a:endParaRPr>
          </a:p>
        </p:txBody>
      </p:sp>
      <p:sp>
        <p:nvSpPr>
          <p:cNvPr id="32" name="Ellipse 31"/>
          <p:cNvSpPr/>
          <p:nvPr userDrawn="1"/>
        </p:nvSpPr>
        <p:spPr>
          <a:xfrm>
            <a:off x="342901" y="3514725"/>
            <a:ext cx="419100" cy="419100"/>
          </a:xfrm>
          <a:prstGeom prst="ellipse">
            <a:avLst/>
          </a:prstGeom>
          <a:solidFill>
            <a:schemeClr val="bg1"/>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de-DE" sz="1300" cap="all" spc="-100" dirty="0">
              <a:solidFill>
                <a:srgbClr val="E4A700"/>
              </a:solidFill>
              <a:latin typeface="Calibri" pitchFamily="34" charset="0"/>
              <a:cs typeface="Calibri" pitchFamily="34" charset="0"/>
            </a:endParaRPr>
          </a:p>
        </p:txBody>
      </p:sp>
      <p:cxnSp>
        <p:nvCxnSpPr>
          <p:cNvPr id="33" name="Gerade Verbindung 32"/>
          <p:cNvCxnSpPr/>
          <p:nvPr userDrawn="1"/>
        </p:nvCxnSpPr>
        <p:spPr>
          <a:xfrm>
            <a:off x="866775" y="1771650"/>
            <a:ext cx="341947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a:off x="866775" y="2724150"/>
            <a:ext cx="301942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a:off x="866775" y="3743325"/>
            <a:ext cx="253365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platzhalter 24"/>
          <p:cNvSpPr>
            <a:spLocks noGrp="1"/>
          </p:cNvSpPr>
          <p:nvPr>
            <p:ph type="body" sz="quarter" idx="26" hasCustomPrompt="1"/>
          </p:nvPr>
        </p:nvSpPr>
        <p:spPr>
          <a:xfrm>
            <a:off x="923924" y="1485901"/>
            <a:ext cx="3381376" cy="304799"/>
          </a:xfrm>
        </p:spPr>
        <p:txBody>
          <a:bodyPr anchor="t"/>
          <a:lstStyle>
            <a:lvl1pPr algn="l">
              <a:defRPr sz="1800" b="0" cap="all" spc="-100" baseline="0">
                <a:solidFill>
                  <a:schemeClr val="tx1"/>
                </a:solidFill>
              </a:defRPr>
            </a:lvl1pPr>
          </a:lstStyle>
          <a:p>
            <a:pPr lvl="0"/>
            <a:r>
              <a:rPr lang="de-DE" dirty="0" smtClean="0"/>
              <a:t>Textplatzhalter</a:t>
            </a:r>
            <a:endParaRPr lang="de-DE" dirty="0"/>
          </a:p>
        </p:txBody>
      </p:sp>
      <p:sp>
        <p:nvSpPr>
          <p:cNvPr id="38" name="Textplatzhalter 24"/>
          <p:cNvSpPr>
            <a:spLocks noGrp="1"/>
          </p:cNvSpPr>
          <p:nvPr>
            <p:ph type="body" sz="quarter" idx="27" hasCustomPrompt="1"/>
          </p:nvPr>
        </p:nvSpPr>
        <p:spPr>
          <a:xfrm>
            <a:off x="923924" y="2438401"/>
            <a:ext cx="2962276" cy="304799"/>
          </a:xfrm>
        </p:spPr>
        <p:txBody>
          <a:bodyPr anchor="t"/>
          <a:lstStyle>
            <a:lvl1pPr algn="l">
              <a:defRPr sz="1800" b="0" cap="all" spc="-100" baseline="0">
                <a:solidFill>
                  <a:schemeClr val="tx1"/>
                </a:solidFill>
              </a:defRPr>
            </a:lvl1pPr>
          </a:lstStyle>
          <a:p>
            <a:pPr lvl="0"/>
            <a:r>
              <a:rPr lang="de-DE" dirty="0" smtClean="0"/>
              <a:t>Textplatzhalter</a:t>
            </a:r>
            <a:endParaRPr lang="de-DE" dirty="0"/>
          </a:p>
        </p:txBody>
      </p:sp>
      <p:sp>
        <p:nvSpPr>
          <p:cNvPr id="39" name="Textplatzhalter 24"/>
          <p:cNvSpPr>
            <a:spLocks noGrp="1"/>
          </p:cNvSpPr>
          <p:nvPr>
            <p:ph type="body" sz="quarter" idx="28" hasCustomPrompt="1"/>
          </p:nvPr>
        </p:nvSpPr>
        <p:spPr>
          <a:xfrm>
            <a:off x="923924" y="3457576"/>
            <a:ext cx="2486026" cy="304799"/>
          </a:xfrm>
        </p:spPr>
        <p:txBody>
          <a:bodyPr anchor="t"/>
          <a:lstStyle>
            <a:lvl1pPr algn="l">
              <a:defRPr sz="1800" b="0" cap="all" spc="-100" baseline="0">
                <a:solidFill>
                  <a:schemeClr val="tx1"/>
                </a:solidFill>
              </a:defRPr>
            </a:lvl1pPr>
          </a:lstStyle>
          <a:p>
            <a:pPr lvl="0"/>
            <a:r>
              <a:rPr lang="de-DE" dirty="0" smtClean="0"/>
              <a:t>Textplatzhalter</a:t>
            </a:r>
            <a:endParaRPr lang="de-DE" dirty="0"/>
          </a:p>
        </p:txBody>
      </p:sp>
      <p:sp>
        <p:nvSpPr>
          <p:cNvPr id="40" name="Textplatzhalter 24"/>
          <p:cNvSpPr>
            <a:spLocks noGrp="1"/>
          </p:cNvSpPr>
          <p:nvPr>
            <p:ph type="body" sz="quarter" idx="29" hasCustomPrompt="1"/>
          </p:nvPr>
        </p:nvSpPr>
        <p:spPr>
          <a:xfrm>
            <a:off x="923924" y="1790701"/>
            <a:ext cx="3381376" cy="523874"/>
          </a:xfrm>
        </p:spPr>
        <p:txBody>
          <a:bodyPr anchor="t"/>
          <a:lstStyle>
            <a:lvl1pPr algn="l">
              <a:defRPr sz="1600" b="0" cap="none" spc="0" baseline="0">
                <a:solidFill>
                  <a:schemeClr val="accent6"/>
                </a:solidFill>
              </a:defRPr>
            </a:lvl1pPr>
          </a:lstStyle>
          <a:p>
            <a:pPr lvl="0"/>
            <a:r>
              <a:rPr lang="de-DE" dirty="0" smtClean="0"/>
              <a:t>Textplatzhalter</a:t>
            </a:r>
            <a:endParaRPr lang="de-DE" dirty="0"/>
          </a:p>
        </p:txBody>
      </p:sp>
      <p:sp>
        <p:nvSpPr>
          <p:cNvPr id="41" name="Textplatzhalter 24"/>
          <p:cNvSpPr>
            <a:spLocks noGrp="1"/>
          </p:cNvSpPr>
          <p:nvPr>
            <p:ph type="body" sz="quarter" idx="30" hasCustomPrompt="1"/>
          </p:nvPr>
        </p:nvSpPr>
        <p:spPr>
          <a:xfrm>
            <a:off x="923924" y="2733676"/>
            <a:ext cx="2962276" cy="571499"/>
          </a:xfrm>
        </p:spPr>
        <p:txBody>
          <a:bodyPr anchor="t"/>
          <a:lstStyle>
            <a:lvl1pPr algn="l">
              <a:defRPr sz="1600" b="0" cap="none" spc="0" baseline="0">
                <a:solidFill>
                  <a:schemeClr val="accent6"/>
                </a:solidFill>
              </a:defRPr>
            </a:lvl1pPr>
          </a:lstStyle>
          <a:p>
            <a:pPr lvl="0"/>
            <a:r>
              <a:rPr lang="de-DE" dirty="0" smtClean="0"/>
              <a:t>Textplatzhalter</a:t>
            </a:r>
            <a:endParaRPr lang="de-DE" dirty="0"/>
          </a:p>
        </p:txBody>
      </p:sp>
      <p:sp>
        <p:nvSpPr>
          <p:cNvPr id="42" name="Textplatzhalter 24"/>
          <p:cNvSpPr>
            <a:spLocks noGrp="1"/>
          </p:cNvSpPr>
          <p:nvPr>
            <p:ph type="body" sz="quarter" idx="31" hasCustomPrompt="1"/>
          </p:nvPr>
        </p:nvSpPr>
        <p:spPr>
          <a:xfrm>
            <a:off x="923924" y="3752851"/>
            <a:ext cx="2486026" cy="552449"/>
          </a:xfrm>
        </p:spPr>
        <p:txBody>
          <a:bodyPr anchor="t"/>
          <a:lstStyle>
            <a:lvl1pPr algn="l">
              <a:defRPr sz="1600" b="0" cap="none" spc="0" baseline="0">
                <a:solidFill>
                  <a:schemeClr val="accent6"/>
                </a:solidFill>
              </a:defRPr>
            </a:lvl1pPr>
          </a:lstStyle>
          <a:p>
            <a:pPr lvl="0"/>
            <a:r>
              <a:rPr lang="de-DE" dirty="0" smtClean="0"/>
              <a:t>Textplatzhalter</a:t>
            </a:r>
            <a:endParaRPr lang="de-DE" dirty="0"/>
          </a:p>
        </p:txBody>
      </p:sp>
    </p:spTree>
    <p:extLst>
      <p:ext uri="{BB962C8B-B14F-4D97-AF65-F5344CB8AC3E}">
        <p14:creationId xmlns:p14="http://schemas.microsoft.com/office/powerpoint/2010/main" val="242213207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Text (Liste Kreis)">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9"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
        <p:nvSpPr>
          <p:cNvPr id="13" name="Bildplatzhalter 33"/>
          <p:cNvSpPr>
            <a:spLocks noGrp="1"/>
          </p:cNvSpPr>
          <p:nvPr>
            <p:ph type="pic" sz="quarter" idx="22"/>
          </p:nvPr>
        </p:nvSpPr>
        <p:spPr>
          <a:xfrm>
            <a:off x="4467225" y="1304925"/>
            <a:ext cx="4676775" cy="3486150"/>
          </a:xfrm>
        </p:spPr>
        <p:txBody>
          <a:bodyPr/>
          <a:lstStyle/>
          <a:p>
            <a:endParaRPr lang="de-DE"/>
          </a:p>
        </p:txBody>
      </p:sp>
      <p:sp>
        <p:nvSpPr>
          <p:cNvPr id="6" name="Textplatzhalter 5"/>
          <p:cNvSpPr>
            <a:spLocks noGrp="1"/>
          </p:cNvSpPr>
          <p:nvPr>
            <p:ph type="body" sz="quarter" idx="26" hasCustomPrompt="1"/>
          </p:nvPr>
        </p:nvSpPr>
        <p:spPr>
          <a:xfrm>
            <a:off x="209551" y="1296000"/>
            <a:ext cx="5848350" cy="3268800"/>
          </a:xfrm>
        </p:spPr>
        <p:txBody>
          <a:bodyPr lIns="144000"/>
          <a:lstStyle>
            <a:lvl1pPr marL="0" indent="0">
              <a:spcBef>
                <a:spcPts val="0"/>
              </a:spcBef>
              <a:buSzPct val="120000"/>
              <a:buFontTx/>
              <a:buBlip>
                <a:blip r:embed="rId2"/>
              </a:buBlip>
              <a:defRPr sz="1800"/>
            </a:lvl1pPr>
            <a:lvl2pPr>
              <a:buSzPct val="120000"/>
              <a:buFontTx/>
              <a:buBlip>
                <a:blip r:embed="rId2"/>
              </a:buBlip>
              <a:defRPr sz="1600"/>
            </a:lvl2pPr>
            <a:lvl3pPr>
              <a:buSzPct val="120000"/>
              <a:buFontTx/>
              <a:buBlip>
                <a:blip r:embed="rId2"/>
              </a:buBlip>
              <a:defRPr/>
            </a:lvl3pPr>
          </a:lstStyle>
          <a:p>
            <a:pPr lvl="0"/>
            <a:r>
              <a:rPr lang="de-DE" dirty="0" smtClean="0"/>
              <a:t> Platzhaltertext</a:t>
            </a:r>
          </a:p>
          <a:p>
            <a:pPr lvl="1"/>
            <a:r>
              <a:rPr lang="de-DE" dirty="0" smtClean="0"/>
              <a:t>Platzhaltertext</a:t>
            </a:r>
          </a:p>
          <a:p>
            <a:pPr lvl="2"/>
            <a:r>
              <a:rPr lang="de-DE" dirty="0" smtClean="0"/>
              <a:t>Platzhaltertext</a:t>
            </a:r>
          </a:p>
        </p:txBody>
      </p:sp>
    </p:spTree>
    <p:extLst>
      <p:ext uri="{BB962C8B-B14F-4D97-AF65-F5344CB8AC3E}">
        <p14:creationId xmlns:p14="http://schemas.microsoft.com/office/powerpoint/2010/main" val="52686199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 Text (Liste Quadrat)">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9"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
        <p:nvSpPr>
          <p:cNvPr id="13" name="Bildplatzhalter 33"/>
          <p:cNvSpPr>
            <a:spLocks noGrp="1"/>
          </p:cNvSpPr>
          <p:nvPr>
            <p:ph type="pic" sz="quarter" idx="22"/>
          </p:nvPr>
        </p:nvSpPr>
        <p:spPr>
          <a:xfrm>
            <a:off x="4467225" y="1304925"/>
            <a:ext cx="4676775" cy="3486150"/>
          </a:xfrm>
        </p:spPr>
        <p:txBody>
          <a:bodyPr/>
          <a:lstStyle/>
          <a:p>
            <a:endParaRPr lang="de-DE"/>
          </a:p>
        </p:txBody>
      </p:sp>
      <p:sp>
        <p:nvSpPr>
          <p:cNvPr id="6" name="Textplatzhalter 5"/>
          <p:cNvSpPr>
            <a:spLocks noGrp="1"/>
          </p:cNvSpPr>
          <p:nvPr>
            <p:ph type="body" sz="quarter" idx="26" hasCustomPrompt="1"/>
          </p:nvPr>
        </p:nvSpPr>
        <p:spPr>
          <a:xfrm>
            <a:off x="209551" y="1296000"/>
            <a:ext cx="5848350" cy="3268800"/>
          </a:xfrm>
        </p:spPr>
        <p:txBody>
          <a:bodyPr lIns="144000"/>
          <a:lstStyle>
            <a:lvl1pPr marL="0" indent="0">
              <a:spcBef>
                <a:spcPts val="0"/>
              </a:spcBef>
              <a:buClr>
                <a:srgbClr val="F6A800"/>
              </a:buClr>
              <a:buSzPct val="145000"/>
              <a:buFontTx/>
              <a:buChar char="■"/>
              <a:defRPr sz="1800"/>
            </a:lvl1pPr>
            <a:lvl2pPr>
              <a:buClr>
                <a:srgbClr val="F6A800"/>
              </a:buClr>
              <a:buSzPct val="145000"/>
              <a:buFontTx/>
              <a:buChar char="■"/>
              <a:defRPr sz="1600"/>
            </a:lvl2pPr>
            <a:lvl3pPr>
              <a:buClr>
                <a:srgbClr val="F6A800"/>
              </a:buClr>
              <a:buSzPct val="145000"/>
              <a:buFontTx/>
              <a:buChar char="■"/>
              <a:defRPr/>
            </a:lvl3pPr>
          </a:lstStyle>
          <a:p>
            <a:pPr lvl="0"/>
            <a:r>
              <a:rPr lang="de-DE" dirty="0" smtClean="0"/>
              <a:t> Platzhaltertext</a:t>
            </a:r>
          </a:p>
          <a:p>
            <a:pPr lvl="1"/>
            <a:r>
              <a:rPr lang="de-DE" dirty="0" smtClean="0"/>
              <a:t>Platzhaltertext</a:t>
            </a:r>
          </a:p>
          <a:p>
            <a:pPr lvl="2"/>
            <a:r>
              <a:rPr lang="de-DE" dirty="0" smtClean="0"/>
              <a:t>Platzhaltertext</a:t>
            </a:r>
          </a:p>
        </p:txBody>
      </p:sp>
    </p:spTree>
    <p:extLst>
      <p:ext uri="{BB962C8B-B14F-4D97-AF65-F5344CB8AC3E}">
        <p14:creationId xmlns:p14="http://schemas.microsoft.com/office/powerpoint/2010/main" val="54066422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abelle">
    <p:spTree>
      <p:nvGrpSpPr>
        <p:cNvPr id="1" name=""/>
        <p:cNvGrpSpPr/>
        <p:nvPr/>
      </p:nvGrpSpPr>
      <p:grpSpPr>
        <a:xfrm>
          <a:off x="0" y="0"/>
          <a:ext cx="0" cy="0"/>
          <a:chOff x="0" y="0"/>
          <a:chExt cx="0" cy="0"/>
        </a:xfrm>
      </p:grpSpPr>
      <p:sp>
        <p:nvSpPr>
          <p:cNvPr id="2" name="Titel 1"/>
          <p:cNvSpPr>
            <a:spLocks noGrp="1"/>
          </p:cNvSpPr>
          <p:nvPr>
            <p:ph type="title"/>
          </p:nvPr>
        </p:nvSpPr>
        <p:spPr>
          <a:xfrm>
            <a:off x="208800" y="399600"/>
            <a:ext cx="8827696" cy="522000"/>
          </a:xfrm>
        </p:spPr>
        <p:txBody>
          <a:bodyPr/>
          <a:lstStyle/>
          <a:p>
            <a:r>
              <a:rPr lang="de-DE" smtClean="0"/>
              <a:t>Titelmasterformat durch Klicken bearbeiten</a:t>
            </a:r>
            <a:endParaRPr lang="de-DE"/>
          </a:p>
        </p:txBody>
      </p:sp>
      <p:sp>
        <p:nvSpPr>
          <p:cNvPr id="9" name="Tabellenplatzhalter 8"/>
          <p:cNvSpPr>
            <a:spLocks noGrp="1"/>
          </p:cNvSpPr>
          <p:nvPr>
            <p:ph type="tbl" sz="quarter" idx="26"/>
          </p:nvPr>
        </p:nvSpPr>
        <p:spPr>
          <a:xfrm>
            <a:off x="323849" y="1609725"/>
            <a:ext cx="8486776" cy="2819400"/>
          </a:xfrm>
        </p:spPr>
        <p:txBody>
          <a:bodyPr/>
          <a:lstStyle/>
          <a:p>
            <a:endParaRPr lang="de-DE" dirty="0"/>
          </a:p>
        </p:txBody>
      </p:sp>
      <p:sp>
        <p:nvSpPr>
          <p:cNvPr id="7" name="Textplatzhalter 26"/>
          <p:cNvSpPr txBox="1">
            <a:spLocks/>
          </p:cNvSpPr>
          <p:nvPr userDrawn="1"/>
        </p:nvSpPr>
        <p:spPr>
          <a:xfrm>
            <a:off x="8639252" y="8310"/>
            <a:ext cx="379164" cy="323850"/>
          </a:xfrm>
          <a:prstGeom prst="rect">
            <a:avLst/>
          </a:prstGeom>
        </p:spPr>
        <p:txBody>
          <a:bodyPr lIns="0" tIns="0" rIns="0" bIns="0" anchor="ctr"/>
          <a:lstStyle>
            <a:lvl1pPr marL="0" indent="0" algn="r">
              <a:spcBef>
                <a:spcPts val="0"/>
              </a:spcBef>
              <a:defRPr sz="1100">
                <a:solidFill>
                  <a:schemeClr val="tx2"/>
                </a:solidFill>
              </a:defRPr>
            </a:lvl1pPr>
          </a:lstStyle>
          <a:p>
            <a:pPr eaLnBrk="0" hangingPunct="0">
              <a:buClr>
                <a:srgbClr val="E4A700"/>
              </a:buClr>
              <a:buSzPct val="80000"/>
              <a:buFont typeface="Wingdings" pitchFamily="2" charset="2"/>
              <a:buNone/>
              <a:defRPr/>
            </a:pPr>
            <a:fld id="{86098157-5EB0-495A-BDB6-31BBDAFA9B22}" type="slidenum">
              <a:rPr lang="de-DE" sz="1000" kern="0" smtClean="0">
                <a:solidFill>
                  <a:srgbClr val="53585B"/>
                </a:solidFill>
                <a:latin typeface="Calibri" pitchFamily="34" charset="0"/>
                <a:cs typeface="Calibri" pitchFamily="34" charset="0"/>
              </a:rPr>
              <a:pPr eaLnBrk="0" hangingPunct="0">
                <a:buClr>
                  <a:srgbClr val="E4A700"/>
                </a:buClr>
                <a:buSzPct val="80000"/>
                <a:buFont typeface="Wingdings" pitchFamily="2" charset="2"/>
                <a:buNone/>
                <a:defRPr/>
              </a:pPr>
              <a:t>‹Nr.›</a:t>
            </a:fld>
            <a:endParaRPr lang="de-DE" sz="1000" kern="0" dirty="0" smtClean="0">
              <a:solidFill>
                <a:srgbClr val="53585B"/>
              </a:solidFill>
              <a:latin typeface="Calibri" pitchFamily="34" charset="0"/>
              <a:cs typeface="Calibri" pitchFamily="34" charset="0"/>
            </a:endParaRPr>
          </a:p>
        </p:txBody>
      </p:sp>
    </p:spTree>
    <p:extLst>
      <p:ext uri="{BB962C8B-B14F-4D97-AF65-F5344CB8AC3E}">
        <p14:creationId xmlns:p14="http://schemas.microsoft.com/office/powerpoint/2010/main" val="80201832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sirona.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Rectangle 13"/>
          <p:cNvSpPr>
            <a:spLocks noGrp="1" noChangeArrowheads="1"/>
          </p:cNvSpPr>
          <p:nvPr>
            <p:ph type="body" idx="1"/>
          </p:nvPr>
        </p:nvSpPr>
        <p:spPr bwMode="auto">
          <a:xfrm>
            <a:off x="314325" y="972000"/>
            <a:ext cx="8505829" cy="33828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Textmasterformate</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2054" name="Rectangle 34"/>
          <p:cNvSpPr>
            <a:spLocks noGrp="1" noChangeArrowheads="1"/>
          </p:cNvSpPr>
          <p:nvPr>
            <p:ph type="title"/>
          </p:nvPr>
        </p:nvSpPr>
        <p:spPr bwMode="auto">
          <a:xfrm>
            <a:off x="208800" y="399600"/>
            <a:ext cx="8467729" cy="522000"/>
          </a:xfrm>
          <a:prstGeom prst="rect">
            <a:avLst/>
          </a:prstGeom>
          <a:noFill/>
          <a:ln w="9525">
            <a:noFill/>
            <a:miter lim="800000"/>
            <a:headEnd/>
            <a:tailEnd/>
          </a:ln>
        </p:spPr>
        <p:txBody>
          <a:bodyPr vert="horz" wrap="square" lIns="126000" tIns="36000" rIns="0" bIns="0" numCol="1" anchor="t"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21" name="Rectangle 15"/>
          <p:cNvSpPr>
            <a:spLocks noChangeArrowheads="1"/>
          </p:cNvSpPr>
          <p:nvPr userDrawn="1"/>
        </p:nvSpPr>
        <p:spPr bwMode="auto">
          <a:xfrm>
            <a:off x="0" y="0"/>
            <a:ext cx="306388" cy="306388"/>
          </a:xfrm>
          <a:prstGeom prst="rect">
            <a:avLst/>
          </a:prstGeom>
          <a:solidFill>
            <a:srgbClr val="F6A800"/>
          </a:solidFill>
          <a:ln w="9525">
            <a:noFill/>
            <a:miter lim="800000"/>
            <a:headEnd/>
            <a:tailEnd/>
          </a:ln>
          <a:effectLst/>
        </p:spPr>
        <p:txBody>
          <a:bodyPr wrap="none" anchor="ctr"/>
          <a:lstStyle/>
          <a:p>
            <a:pPr>
              <a:defRPr/>
            </a:pPr>
            <a:endParaRPr lang="de-DE" dirty="0">
              <a:solidFill>
                <a:srgbClr val="000000"/>
              </a:solidFill>
              <a:cs typeface="Arial" pitchFamily="34" charset="0"/>
            </a:endParaRPr>
          </a:p>
        </p:txBody>
      </p:sp>
      <p:sp>
        <p:nvSpPr>
          <p:cNvPr id="22" name="Textfeld 21">
            <a:hlinkClick r:id="rId12"/>
          </p:cNvPr>
          <p:cNvSpPr txBox="1"/>
          <p:nvPr userDrawn="1"/>
        </p:nvSpPr>
        <p:spPr>
          <a:xfrm>
            <a:off x="352425" y="171450"/>
            <a:ext cx="2371725" cy="161583"/>
          </a:xfrm>
          <a:prstGeom prst="rect">
            <a:avLst/>
          </a:prstGeom>
          <a:noFill/>
        </p:spPr>
        <p:txBody>
          <a:bodyPr wrap="square" lIns="0" tIns="0" rIns="0" bIns="0" rtlCol="0">
            <a:spAutoFit/>
          </a:bodyPr>
          <a:lstStyle/>
          <a:p>
            <a:r>
              <a:rPr lang="de-DE" sz="1050" cap="all" dirty="0" smtClean="0">
                <a:solidFill>
                  <a:srgbClr val="53585B"/>
                </a:solidFill>
                <a:latin typeface="Calibri" pitchFamily="34" charset="0"/>
                <a:cs typeface="Calibri" pitchFamily="34" charset="0"/>
              </a:rPr>
              <a:t>Sirona.com</a:t>
            </a:r>
            <a:endParaRPr lang="de-DE" sz="1050" cap="all" dirty="0">
              <a:solidFill>
                <a:srgbClr val="53585B"/>
              </a:solidFill>
              <a:latin typeface="Calibri" pitchFamily="34" charset="0"/>
              <a:cs typeface="Calibri" pitchFamily="34" charset="0"/>
            </a:endParaRPr>
          </a:p>
        </p:txBody>
      </p:sp>
      <p:sp>
        <p:nvSpPr>
          <p:cNvPr id="7" name="Rechteck 6"/>
          <p:cNvSpPr>
            <a:spLocks noChangeArrowheads="1"/>
          </p:cNvSpPr>
          <p:nvPr userDrawn="1"/>
        </p:nvSpPr>
        <p:spPr bwMode="auto">
          <a:xfrm>
            <a:off x="0" y="4745509"/>
            <a:ext cx="9144001" cy="397991"/>
          </a:xfrm>
          <a:prstGeom prst="rect">
            <a:avLst/>
          </a:prstGeom>
          <a:solidFill>
            <a:schemeClr val="accent3"/>
          </a:solidFill>
          <a:ln w="25400" algn="ctr">
            <a:noFill/>
            <a:miter lim="800000"/>
            <a:headEnd/>
            <a:tailEnd/>
          </a:ln>
        </p:spPr>
        <p:txBody>
          <a:bodyPr anchor="ctr"/>
          <a:lstStyle/>
          <a:p>
            <a:pPr algn="ctr">
              <a:defRPr/>
            </a:pPr>
            <a:endParaRPr lang="de-DE" dirty="0">
              <a:solidFill>
                <a:srgbClr val="FFFFFF"/>
              </a:solidFill>
              <a:latin typeface="Calibri" pitchFamily="34" charset="0"/>
            </a:endParaRPr>
          </a:p>
        </p:txBody>
      </p:sp>
      <p:pic>
        <p:nvPicPr>
          <p:cNvPr id="9" name="Picture 3" descr="\\SERVERG5\01_projekte\83_Sirona\_logo_und_fonts\Sirona_Logo_RGB_NoClaim.jpg"/>
          <p:cNvPicPr>
            <a:picLocks noChangeAspect="1" noChangeArrowheads="1"/>
          </p:cNvPicPr>
          <p:nvPr userDrawn="1"/>
        </p:nvPicPr>
        <p:blipFill>
          <a:blip r:embed="rId13" cstate="print"/>
          <a:srcRect/>
          <a:stretch>
            <a:fillRect/>
          </a:stretch>
        </p:blipFill>
        <p:spPr bwMode="auto">
          <a:xfrm>
            <a:off x="7444554" y="4685945"/>
            <a:ext cx="1437508" cy="324033"/>
          </a:xfrm>
          <a:prstGeom prst="rect">
            <a:avLst/>
          </a:prstGeom>
          <a:noFill/>
        </p:spPr>
      </p:pic>
      <p:pic>
        <p:nvPicPr>
          <p:cNvPr id="10" name="Picture 4" descr="\\SERVERG5\01_projekte\83_Sirona\_logo_und_fonts\sirona_claim.png"/>
          <p:cNvPicPr>
            <a:picLocks noChangeAspect="1" noChangeArrowheads="1"/>
          </p:cNvPicPr>
          <p:nvPr userDrawn="1"/>
        </p:nvPicPr>
        <p:blipFill>
          <a:blip r:embed="rId14" cstate="print"/>
          <a:srcRect/>
          <a:stretch>
            <a:fillRect/>
          </a:stretch>
        </p:blipFill>
        <p:spPr bwMode="auto">
          <a:xfrm>
            <a:off x="5068027" y="4882349"/>
            <a:ext cx="2054382" cy="126946"/>
          </a:xfrm>
          <a:prstGeom prst="rect">
            <a:avLst/>
          </a:prstGeom>
          <a:noFill/>
        </p:spPr>
      </p:pic>
      <p:sp>
        <p:nvSpPr>
          <p:cNvPr id="13" name="Textplatzhalter 16"/>
          <p:cNvSpPr txBox="1">
            <a:spLocks/>
          </p:cNvSpPr>
          <p:nvPr userDrawn="1"/>
        </p:nvSpPr>
        <p:spPr>
          <a:xfrm>
            <a:off x="4470400" y="98424"/>
            <a:ext cx="4272281" cy="287656"/>
          </a:xfrm>
          <a:prstGeom prst="rect">
            <a:avLst/>
          </a:prstGeom>
        </p:spPr>
        <p:txBody>
          <a:bodyPr anchor="ctr"/>
          <a:lstStyle>
            <a:lvl1pPr algn="r">
              <a:buNone/>
              <a:defRPr sz="1000">
                <a:solidFill>
                  <a:srgbClr val="58585A"/>
                </a:solidFill>
                <a:latin typeface="Calibri" pitchFamily="34" charset="0"/>
                <a:cs typeface="Calibri" pitchFamily="34" charset="0"/>
              </a:defRPr>
            </a:lvl1pPr>
          </a:lstStyle>
          <a:p>
            <a:pPr marL="268288" marR="0" indent="-268288" algn="r" defTabSz="914400" rtl="0" eaLnBrk="0" fontAlgn="base" latinLnBrk="0" hangingPunct="0">
              <a:lnSpc>
                <a:spcPct val="100000"/>
              </a:lnSpc>
              <a:spcBef>
                <a:spcPct val="50000"/>
              </a:spcBef>
              <a:spcAft>
                <a:spcPct val="0"/>
              </a:spcAft>
              <a:buClr>
                <a:srgbClr val="E4A700"/>
              </a:buClr>
              <a:buSzPct val="80000"/>
              <a:buFont typeface="Wingdings" pitchFamily="2" charset="2"/>
              <a:buNone/>
              <a:tabLst/>
              <a:defRPr/>
            </a:pPr>
            <a:r>
              <a:rPr lang="de-DE" kern="0" dirty="0" smtClean="0"/>
              <a:t>Unternehmenspräsentation 2014</a:t>
            </a:r>
            <a:endParaRPr lang="de-DE" kern="0" dirty="0"/>
          </a:p>
        </p:txBody>
      </p:sp>
    </p:spTree>
    <p:extLst>
      <p:ext uri="{BB962C8B-B14F-4D97-AF65-F5344CB8AC3E}">
        <p14:creationId xmlns:p14="http://schemas.microsoft.com/office/powerpoint/2010/main" val="118648949"/>
      </p:ext>
    </p:extLst>
  </p:cSld>
  <p:clrMap bg1="lt1" tx1="dk1" bg2="lt2" tx2="dk2" accent1="accent1" accent2="accent2" accent3="accent3" accent4="accent4" accent5="accent5" accent6="accent6" hlink="hlink" folHlink="folHlink"/>
  <p:sldLayoutIdLst>
    <p:sldLayoutId id="2147485710" r:id="rId1"/>
    <p:sldLayoutId id="2147485711" r:id="rId2"/>
    <p:sldLayoutId id="2147485712" r:id="rId3"/>
    <p:sldLayoutId id="2147485713" r:id="rId4"/>
    <p:sldLayoutId id="2147485714" r:id="rId5"/>
    <p:sldLayoutId id="2147485715" r:id="rId6"/>
    <p:sldLayoutId id="2147485716" r:id="rId7"/>
    <p:sldLayoutId id="2147485717" r:id="rId8"/>
    <p:sldLayoutId id="2147485718" r:id="rId9"/>
    <p:sldLayoutId id="2147485719" r:id="rId10"/>
  </p:sldLayoutIdLst>
  <p:transition>
    <p:zoom/>
  </p:transition>
  <p:timing>
    <p:tnLst>
      <p:par>
        <p:cTn id="1" dur="indefinite" restart="never" nodeType="tmRoot"/>
      </p:par>
    </p:tnLst>
  </p:timing>
  <p:hf sldNum="0" hdr="0" dt="0"/>
  <p:txStyles>
    <p:titleStyle>
      <a:lvl1pPr algn="l" rtl="0" eaLnBrk="0" fontAlgn="base" hangingPunct="0">
        <a:spcBef>
          <a:spcPct val="0"/>
        </a:spcBef>
        <a:spcAft>
          <a:spcPct val="0"/>
        </a:spcAft>
        <a:defRPr sz="2800" b="0" cap="all" spc="-100" baseline="0">
          <a:solidFill>
            <a:srgbClr val="F6A800"/>
          </a:solidFill>
          <a:latin typeface="Calibri" pitchFamily="34" charset="0"/>
          <a:ea typeface="+mj-ea"/>
          <a:cs typeface="Calibri" pitchFamily="34" charset="0"/>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pitchFamily="34" charset="0"/>
        </a:defRPr>
      </a:lvl6pPr>
      <a:lvl7pPr marL="914400" algn="l" rtl="0" fontAlgn="base">
        <a:spcBef>
          <a:spcPct val="0"/>
        </a:spcBef>
        <a:spcAft>
          <a:spcPct val="0"/>
        </a:spcAft>
        <a:defRPr sz="2000" b="1">
          <a:solidFill>
            <a:schemeClr val="tx2"/>
          </a:solidFill>
          <a:latin typeface="Arial" pitchFamily="34" charset="0"/>
        </a:defRPr>
      </a:lvl7pPr>
      <a:lvl8pPr marL="1371600" algn="l" rtl="0" fontAlgn="base">
        <a:spcBef>
          <a:spcPct val="0"/>
        </a:spcBef>
        <a:spcAft>
          <a:spcPct val="0"/>
        </a:spcAft>
        <a:defRPr sz="2000" b="1">
          <a:solidFill>
            <a:schemeClr val="tx2"/>
          </a:solidFill>
          <a:latin typeface="Arial" pitchFamily="34" charset="0"/>
        </a:defRPr>
      </a:lvl8pPr>
      <a:lvl9pPr marL="1828800" algn="l" rtl="0" fontAlgn="base">
        <a:spcBef>
          <a:spcPct val="0"/>
        </a:spcBef>
        <a:spcAft>
          <a:spcPct val="0"/>
        </a:spcAft>
        <a:defRPr sz="2000" b="1">
          <a:solidFill>
            <a:schemeClr val="tx2"/>
          </a:solidFill>
          <a:latin typeface="Arial" pitchFamily="34" charset="0"/>
        </a:defRPr>
      </a:lvl9pPr>
    </p:titleStyle>
    <p:bodyStyle>
      <a:lvl1pPr marL="268288" indent="-268288" algn="l" rtl="0" eaLnBrk="0" fontAlgn="base" hangingPunct="0">
        <a:spcBef>
          <a:spcPct val="50000"/>
        </a:spcBef>
        <a:spcAft>
          <a:spcPct val="0"/>
        </a:spcAft>
        <a:buClr>
          <a:schemeClr val="accent1"/>
        </a:buClr>
        <a:buSzPct val="80000"/>
        <a:buFont typeface="Wingdings" pitchFamily="2" charset="2"/>
        <a:buNone/>
        <a:defRPr sz="1400" b="0" spc="0" baseline="0">
          <a:solidFill>
            <a:schemeClr val="tx1"/>
          </a:solidFill>
          <a:latin typeface="Calibri" pitchFamily="34" charset="0"/>
          <a:ea typeface="+mn-ea"/>
          <a:cs typeface="Calibri" pitchFamily="34" charset="0"/>
        </a:defRPr>
      </a:lvl1pPr>
      <a:lvl2pPr marL="536575" indent="-266700" algn="l" rtl="0" eaLnBrk="0" fontAlgn="base" hangingPunct="0">
        <a:spcBef>
          <a:spcPct val="20000"/>
        </a:spcBef>
        <a:spcAft>
          <a:spcPct val="0"/>
        </a:spcAft>
        <a:buSzPct val="80000"/>
        <a:buBlip>
          <a:blip r:embed="rId15"/>
        </a:buBlip>
        <a:defRPr sz="1400">
          <a:solidFill>
            <a:schemeClr val="tx1"/>
          </a:solidFill>
          <a:latin typeface="+mn-lt"/>
        </a:defRPr>
      </a:lvl2pPr>
      <a:lvl3pPr marL="895350" indent="-179388"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3pPr>
      <a:lvl4pPr marL="1257300" indent="-182563"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sirona.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Users/ingeborg/Desktop/pdf/Sirona%20Karte%203.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Serverg5\01_projekte\83_Sirona\12_ids2013_PPT\Salentinig_130218\input\Bilder\misc_people_Y4N9800_x_klein.jpg"/>
          <p:cNvPicPr>
            <a:picLocks noChangeAspect="1" noChangeArrowheads="1"/>
          </p:cNvPicPr>
          <p:nvPr/>
        </p:nvPicPr>
        <p:blipFill>
          <a:blip r:embed="rId3" cstate="print"/>
          <a:srcRect l="136" t="160" b="1204"/>
          <a:stretch>
            <a:fillRect/>
          </a:stretch>
        </p:blipFill>
        <p:spPr bwMode="auto">
          <a:xfrm>
            <a:off x="-1" y="0"/>
            <a:ext cx="9159875" cy="4751388"/>
          </a:xfrm>
          <a:prstGeom prst="rect">
            <a:avLst/>
          </a:prstGeom>
          <a:noFill/>
          <a:ln w="9525">
            <a:noFill/>
            <a:miter lim="800000"/>
            <a:headEnd/>
            <a:tailEnd/>
          </a:ln>
        </p:spPr>
      </p:pic>
      <p:sp>
        <p:nvSpPr>
          <p:cNvPr id="29" name="Textplatzhalter 3"/>
          <p:cNvSpPr>
            <a:spLocks noGrp="1"/>
          </p:cNvSpPr>
          <p:nvPr>
            <p:ph type="body" sz="quarter" idx="26"/>
          </p:nvPr>
        </p:nvSpPr>
        <p:spPr>
          <a:xfrm>
            <a:off x="161925" y="991615"/>
            <a:ext cx="5466351" cy="1660525"/>
          </a:xfrm>
        </p:spPr>
        <p:txBody>
          <a:bodyPr/>
          <a:lstStyle/>
          <a:p>
            <a:pPr>
              <a:lnSpc>
                <a:spcPts val="4000"/>
              </a:lnSpc>
              <a:defRPr/>
            </a:pPr>
            <a:r>
              <a:rPr lang="de-DE" sz="3200" b="1" cap="all" spc="-100" dirty="0" smtClean="0">
                <a:solidFill>
                  <a:srgbClr val="F6A800"/>
                </a:solidFill>
                <a:latin typeface="Calibri"/>
                <a:ea typeface="+mn-ea"/>
              </a:rPr>
              <a:t>Internationales Personalmanagement</a:t>
            </a:r>
          </a:p>
          <a:p>
            <a:pPr>
              <a:lnSpc>
                <a:spcPts val="4000"/>
              </a:lnSpc>
              <a:defRPr/>
            </a:pPr>
            <a:r>
              <a:rPr lang="de-DE" cap="all" spc="-100" dirty="0" smtClean="0">
                <a:solidFill>
                  <a:schemeClr val="accent6">
                    <a:lumMod val="75000"/>
                  </a:schemeClr>
                </a:solidFill>
                <a:latin typeface="Calibri"/>
                <a:ea typeface="+mn-ea"/>
              </a:rPr>
              <a:t>Im Wettbewerb um die Talente von morgen</a:t>
            </a:r>
            <a:endParaRPr lang="de-DE" cap="all" spc="-100" dirty="0">
              <a:solidFill>
                <a:schemeClr val="accent6">
                  <a:lumMod val="75000"/>
                </a:schemeClr>
              </a:solidFill>
              <a:latin typeface="Calibri"/>
              <a:ea typeface="+mn-ea"/>
            </a:endParaRPr>
          </a:p>
        </p:txBody>
      </p:sp>
      <p:sp>
        <p:nvSpPr>
          <p:cNvPr id="31" name="Textfeld 30">
            <a:hlinkClick r:id="rId4"/>
          </p:cNvPr>
          <p:cNvSpPr txBox="1"/>
          <p:nvPr/>
        </p:nvSpPr>
        <p:spPr>
          <a:xfrm>
            <a:off x="352425" y="171450"/>
            <a:ext cx="2371725" cy="161925"/>
          </a:xfrm>
          <a:prstGeom prst="rect">
            <a:avLst/>
          </a:prstGeom>
          <a:noFill/>
        </p:spPr>
        <p:txBody>
          <a:bodyPr lIns="0" tIns="0" rIns="0" bIns="0">
            <a:spAutoFit/>
          </a:bodyPr>
          <a:lstStyle/>
          <a:p>
            <a:pPr>
              <a:defRPr/>
            </a:pPr>
            <a:r>
              <a:rPr lang="de-DE" sz="1050" cap="all" smtClean="0">
                <a:solidFill>
                  <a:srgbClr val="53585B"/>
                </a:solidFill>
                <a:latin typeface="Calibri"/>
                <a:cs typeface="Calibri" pitchFamily="34" charset="0"/>
              </a:rPr>
              <a:t>Sirona.com</a:t>
            </a:r>
            <a:endParaRPr lang="de-DE" sz="1050" cap="all" dirty="0">
              <a:solidFill>
                <a:srgbClr val="53585B"/>
              </a:solidFill>
              <a:latin typeface="Calibri"/>
              <a:cs typeface="Calibri" pitchFamily="34" charset="0"/>
            </a:endParaRPr>
          </a:p>
        </p:txBody>
      </p:sp>
      <p:pic>
        <p:nvPicPr>
          <p:cNvPr id="13317" name="Picture 3" descr="\\SERVERG5\01_projekte\83_Sirona\_logo_und_fonts\Sirona_Logo_RGB_NoClaim.jpg"/>
          <p:cNvPicPr>
            <a:picLocks noChangeAspect="1" noChangeArrowheads="1"/>
          </p:cNvPicPr>
          <p:nvPr/>
        </p:nvPicPr>
        <p:blipFill>
          <a:blip r:embed="rId5" cstate="print"/>
          <a:srcRect/>
          <a:stretch>
            <a:fillRect/>
          </a:stretch>
        </p:blipFill>
        <p:spPr bwMode="auto">
          <a:xfrm>
            <a:off x="7443788" y="4686300"/>
            <a:ext cx="1438275" cy="323850"/>
          </a:xfrm>
          <a:prstGeom prst="rect">
            <a:avLst/>
          </a:prstGeom>
          <a:noFill/>
          <a:ln w="9525">
            <a:noFill/>
            <a:miter lim="800000"/>
            <a:headEnd/>
            <a:tailEnd/>
          </a:ln>
        </p:spPr>
      </p:pic>
      <p:pic>
        <p:nvPicPr>
          <p:cNvPr id="13318" name="Picture 4" descr="\\SERVERG5\01_projekte\83_Sirona\_logo_und_fonts\sirona_claim.png"/>
          <p:cNvPicPr>
            <a:picLocks noChangeAspect="1" noChangeArrowheads="1"/>
          </p:cNvPicPr>
          <p:nvPr/>
        </p:nvPicPr>
        <p:blipFill>
          <a:blip r:embed="rId6" cstate="print"/>
          <a:srcRect/>
          <a:stretch>
            <a:fillRect/>
          </a:stretch>
        </p:blipFill>
        <p:spPr bwMode="auto">
          <a:xfrm>
            <a:off x="5067300" y="4881563"/>
            <a:ext cx="2055813" cy="127000"/>
          </a:xfrm>
          <a:prstGeom prst="rect">
            <a:avLst/>
          </a:prstGeom>
          <a:noFill/>
          <a:ln w="9525">
            <a:noFill/>
            <a:miter lim="800000"/>
            <a:headEnd/>
            <a:tailEnd/>
          </a:ln>
        </p:spPr>
      </p:pic>
      <p:pic>
        <p:nvPicPr>
          <p:cNvPr id="13319" name="Grafik 11" descr="global_number1.png"/>
          <p:cNvPicPr>
            <a:picLocks noChangeAspect="1"/>
          </p:cNvPicPr>
          <p:nvPr/>
        </p:nvPicPr>
        <p:blipFill>
          <a:blip r:embed="rId7" cstate="print"/>
          <a:srcRect/>
          <a:stretch>
            <a:fillRect/>
          </a:stretch>
        </p:blipFill>
        <p:spPr bwMode="auto">
          <a:xfrm>
            <a:off x="8026400" y="231775"/>
            <a:ext cx="900113" cy="966788"/>
          </a:xfrm>
          <a:prstGeom prst="rect">
            <a:avLst/>
          </a:prstGeom>
          <a:noFill/>
          <a:ln w="9525">
            <a:noFill/>
            <a:miter lim="800000"/>
            <a:headEnd/>
            <a:tailEnd/>
          </a:ln>
        </p:spPr>
      </p:pic>
      <p:sp>
        <p:nvSpPr>
          <p:cNvPr id="13320" name="Rectangle 15"/>
          <p:cNvSpPr>
            <a:spLocks noChangeArrowheads="1"/>
          </p:cNvSpPr>
          <p:nvPr/>
        </p:nvSpPr>
        <p:spPr bwMode="auto">
          <a:xfrm>
            <a:off x="0" y="0"/>
            <a:ext cx="323850" cy="323850"/>
          </a:xfrm>
          <a:prstGeom prst="rect">
            <a:avLst/>
          </a:prstGeom>
          <a:solidFill>
            <a:srgbClr val="F6A800"/>
          </a:solidFill>
          <a:ln w="9525">
            <a:noFill/>
            <a:miter lim="800000"/>
            <a:headEnd/>
            <a:tailEnd/>
          </a:ln>
        </p:spPr>
        <p:txBody>
          <a:bodyPr wrap="none" anchor="ctr"/>
          <a:lstStyle/>
          <a:p>
            <a:endParaRPr lang="de-DE">
              <a:solidFill>
                <a:srgbClr val="000000"/>
              </a:solidFill>
            </a:endParaRPr>
          </a:p>
        </p:txBody>
      </p:sp>
      <p:sp>
        <p:nvSpPr>
          <p:cNvPr id="12" name="Textfeld 11"/>
          <p:cNvSpPr txBox="1"/>
          <p:nvPr/>
        </p:nvSpPr>
        <p:spPr>
          <a:xfrm>
            <a:off x="228153" y="2944515"/>
            <a:ext cx="4094162" cy="2000548"/>
          </a:xfrm>
          <a:prstGeom prst="rect">
            <a:avLst/>
          </a:prstGeom>
          <a:noFill/>
        </p:spPr>
        <p:txBody>
          <a:bodyPr wrap="square" rtlCol="0">
            <a:spAutoFit/>
          </a:bodyPr>
          <a:lstStyle/>
          <a:p>
            <a:endParaRPr lang="de-DE" dirty="0" smtClean="0"/>
          </a:p>
          <a:p>
            <a:endParaRPr lang="de-DE" dirty="0" smtClean="0">
              <a:solidFill>
                <a:schemeClr val="tx1">
                  <a:lumMod val="65000"/>
                  <a:lumOff val="35000"/>
                </a:schemeClr>
              </a:solidFill>
            </a:endParaRPr>
          </a:p>
          <a:p>
            <a:r>
              <a:rPr lang="de-DE" cap="small" dirty="0" err="1">
                <a:solidFill>
                  <a:schemeClr val="tx1">
                    <a:lumMod val="65000"/>
                    <a:lumOff val="35000"/>
                  </a:schemeClr>
                </a:solidFill>
              </a:rPr>
              <a:t>s</a:t>
            </a:r>
            <a:r>
              <a:rPr lang="de-DE" cap="small" dirty="0" err="1" smtClean="0">
                <a:solidFill>
                  <a:schemeClr val="tx1">
                    <a:lumMod val="65000"/>
                    <a:lumOff val="35000"/>
                  </a:schemeClr>
                </a:solidFill>
              </a:rPr>
              <a:t>onja</a:t>
            </a:r>
            <a:r>
              <a:rPr lang="de-DE" cap="small" dirty="0" smtClean="0">
                <a:solidFill>
                  <a:schemeClr val="tx1">
                    <a:lumMod val="65000"/>
                    <a:lumOff val="35000"/>
                  </a:schemeClr>
                </a:solidFill>
              </a:rPr>
              <a:t> </a:t>
            </a:r>
            <a:r>
              <a:rPr lang="de-DE" cap="small" dirty="0" err="1">
                <a:solidFill>
                  <a:schemeClr val="tx1">
                    <a:lumMod val="65000"/>
                    <a:lumOff val="35000"/>
                  </a:schemeClr>
                </a:solidFill>
              </a:rPr>
              <a:t>l</a:t>
            </a:r>
            <a:r>
              <a:rPr lang="de-DE" cap="small" dirty="0" err="1" smtClean="0">
                <a:solidFill>
                  <a:schemeClr val="tx1">
                    <a:lumMod val="65000"/>
                    <a:lumOff val="35000"/>
                  </a:schemeClr>
                </a:solidFill>
              </a:rPr>
              <a:t>ackner</a:t>
            </a:r>
            <a:endParaRPr lang="de-DE" cap="small" dirty="0" smtClean="0">
              <a:solidFill>
                <a:schemeClr val="tx1">
                  <a:lumMod val="65000"/>
                  <a:lumOff val="35000"/>
                </a:schemeClr>
              </a:solidFill>
            </a:endParaRPr>
          </a:p>
          <a:p>
            <a:r>
              <a:rPr lang="de-DE" sz="1400" cap="small" dirty="0" err="1" smtClean="0">
                <a:solidFill>
                  <a:schemeClr val="tx1">
                    <a:lumMod val="65000"/>
                    <a:lumOff val="35000"/>
                  </a:schemeClr>
                </a:solidFill>
              </a:rPr>
              <a:t>hr</a:t>
            </a:r>
            <a:r>
              <a:rPr lang="de-DE" sz="1400" cap="small" dirty="0" smtClean="0">
                <a:solidFill>
                  <a:schemeClr val="tx1">
                    <a:lumMod val="65000"/>
                    <a:lumOff val="35000"/>
                  </a:schemeClr>
                </a:solidFill>
              </a:rPr>
              <a:t> </a:t>
            </a:r>
            <a:r>
              <a:rPr lang="de-DE" sz="1400" cap="small" dirty="0" err="1" smtClean="0">
                <a:solidFill>
                  <a:schemeClr val="tx1">
                    <a:lumMod val="65000"/>
                    <a:lumOff val="35000"/>
                  </a:schemeClr>
                </a:solidFill>
              </a:rPr>
              <a:t>business</a:t>
            </a:r>
            <a:r>
              <a:rPr lang="de-DE" sz="1400" cap="small" dirty="0" smtClean="0">
                <a:solidFill>
                  <a:schemeClr val="tx1">
                    <a:lumMod val="65000"/>
                    <a:lumOff val="35000"/>
                  </a:schemeClr>
                </a:solidFill>
              </a:rPr>
              <a:t> </a:t>
            </a:r>
            <a:r>
              <a:rPr lang="de-DE" sz="1400" cap="small" dirty="0" err="1" smtClean="0">
                <a:solidFill>
                  <a:schemeClr val="tx1">
                    <a:lumMod val="65000"/>
                    <a:lumOff val="35000"/>
                  </a:schemeClr>
                </a:solidFill>
              </a:rPr>
              <a:t>partner</a:t>
            </a:r>
            <a:endParaRPr lang="de-DE" sz="1400" cap="small" dirty="0" smtClean="0">
              <a:solidFill>
                <a:schemeClr val="tx1">
                  <a:lumMod val="65000"/>
                  <a:lumOff val="35000"/>
                </a:schemeClr>
              </a:solidFill>
            </a:endParaRPr>
          </a:p>
          <a:p>
            <a:r>
              <a:rPr lang="de-DE" sz="1400" cap="small" dirty="0" err="1" smtClean="0">
                <a:solidFill>
                  <a:schemeClr val="tx1">
                    <a:lumMod val="65000"/>
                    <a:lumOff val="35000"/>
                  </a:schemeClr>
                </a:solidFill>
              </a:rPr>
              <a:t>sirona</a:t>
            </a:r>
            <a:r>
              <a:rPr lang="de-DE" sz="1400" cap="small" dirty="0" smtClean="0">
                <a:solidFill>
                  <a:schemeClr val="tx1">
                    <a:lumMod val="65000"/>
                    <a:lumOff val="35000"/>
                  </a:schemeClr>
                </a:solidFill>
              </a:rPr>
              <a:t> dental </a:t>
            </a:r>
            <a:r>
              <a:rPr lang="de-DE" sz="1400" cap="small" dirty="0" err="1" smtClean="0">
                <a:solidFill>
                  <a:schemeClr val="tx1">
                    <a:lumMod val="65000"/>
                    <a:lumOff val="35000"/>
                  </a:schemeClr>
                </a:solidFill>
              </a:rPr>
              <a:t>gmbh</a:t>
            </a:r>
            <a:endParaRPr lang="de-DE" sz="1400" cap="small" dirty="0" smtClean="0">
              <a:solidFill>
                <a:schemeClr val="tx1">
                  <a:lumMod val="65000"/>
                  <a:lumOff val="35000"/>
                </a:schemeClr>
              </a:solidFill>
            </a:endParaRPr>
          </a:p>
          <a:p>
            <a:endParaRPr lang="de-DE" sz="1400" dirty="0"/>
          </a:p>
          <a:p>
            <a:endParaRPr lang="de-DE" sz="1400" dirty="0" smtClean="0"/>
          </a:p>
          <a:p>
            <a:endParaRPr lang="de-DE" sz="1400" dirty="0" smtClean="0"/>
          </a:p>
        </p:txBody>
      </p:sp>
    </p:spTree>
    <p:extLst>
      <p:ext uri="{BB962C8B-B14F-4D97-AF65-F5344CB8AC3E}">
        <p14:creationId xmlns:p14="http://schemas.microsoft.com/office/powerpoint/2010/main" val="428821479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Ausbildungsangebot bei </a:t>
            </a:r>
            <a:r>
              <a:rPr lang="de-DE" dirty="0" err="1" smtClean="0"/>
              <a:t>SIrona</a:t>
            </a:r>
            <a:endParaRPr lang="de-DE" dirty="0"/>
          </a:p>
        </p:txBody>
      </p:sp>
      <p:pic>
        <p:nvPicPr>
          <p:cNvPr id="4" name="Picture 11" descr="http://www.gruenderverbund.info/images/ecics_42_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535" y="2918199"/>
            <a:ext cx="2821789" cy="143825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279768" y="952174"/>
            <a:ext cx="6860189" cy="3677930"/>
          </a:xfrm>
          <a:prstGeom prst="rect">
            <a:avLst/>
          </a:prstGeom>
        </p:spPr>
        <p:txBody>
          <a:bodyPr wrap="square">
            <a:spAutoFit/>
          </a:bodyPr>
          <a:lstStyle/>
          <a:p>
            <a:pPr marL="0" lvl="1">
              <a:spcBef>
                <a:spcPct val="50000"/>
              </a:spcBef>
              <a:buClr>
                <a:schemeClr val="accent1"/>
              </a:buClr>
              <a:buSzPct val="100000"/>
              <a:defRPr/>
            </a:pPr>
            <a:r>
              <a:rPr lang="de-DE" cap="small" dirty="0" err="1">
                <a:solidFill>
                  <a:srgbClr val="F6A800"/>
                </a:solidFill>
                <a:latin typeface="Calibri" pitchFamily="34" charset="0"/>
                <a:cs typeface="Calibri" pitchFamily="34" charset="0"/>
              </a:rPr>
              <a:t>a</a:t>
            </a:r>
            <a:r>
              <a:rPr lang="de-DE" cap="small" dirty="0" err="1" smtClean="0">
                <a:solidFill>
                  <a:srgbClr val="F6A800"/>
                </a:solidFill>
                <a:latin typeface="Calibri" pitchFamily="34" charset="0"/>
                <a:cs typeface="Calibri" pitchFamily="34" charset="0"/>
              </a:rPr>
              <a:t>usbildungsangebot</a:t>
            </a:r>
            <a:r>
              <a:rPr lang="de-DE" cap="small" dirty="0" smtClean="0">
                <a:solidFill>
                  <a:srgbClr val="F6A800"/>
                </a:solidFill>
                <a:latin typeface="Calibri" pitchFamily="34" charset="0"/>
                <a:cs typeface="Calibri" pitchFamily="34" charset="0"/>
              </a:rPr>
              <a:t> ab mittlerer reife</a:t>
            </a:r>
          </a:p>
          <a:p>
            <a:pPr marL="254000" lvl="1" indent="-254000">
              <a:spcBef>
                <a:spcPct val="50000"/>
              </a:spcBef>
              <a:buClr>
                <a:schemeClr val="accent1"/>
              </a:buClr>
              <a:buSzPct val="100000"/>
              <a:buFont typeface="Wingdings 2" pitchFamily="18" charset="2"/>
              <a:buChar char=""/>
              <a:defRPr/>
            </a:pPr>
            <a:r>
              <a:rPr lang="de-DE" sz="1600" dirty="0" smtClean="0">
                <a:solidFill>
                  <a:schemeClr val="accent6">
                    <a:lumMod val="75000"/>
                  </a:schemeClr>
                </a:solidFill>
                <a:latin typeface="Calibri" pitchFamily="34" charset="0"/>
                <a:cs typeface="Calibri" pitchFamily="34" charset="0"/>
              </a:rPr>
              <a:t>Industriemechaniker/in</a:t>
            </a:r>
          </a:p>
          <a:p>
            <a:pPr marL="254000" lvl="1" indent="-254000">
              <a:spcBef>
                <a:spcPct val="50000"/>
              </a:spcBef>
              <a:buClr>
                <a:schemeClr val="accent1"/>
              </a:buClr>
              <a:buSzPct val="100000"/>
              <a:buFont typeface="Wingdings 2" pitchFamily="18" charset="2"/>
              <a:buChar char=""/>
              <a:defRPr/>
            </a:pPr>
            <a:r>
              <a:rPr lang="de-DE" sz="1600" dirty="0" smtClean="0">
                <a:solidFill>
                  <a:schemeClr val="accent6">
                    <a:lumMod val="75000"/>
                  </a:schemeClr>
                </a:solidFill>
                <a:latin typeface="Calibri" pitchFamily="34" charset="0"/>
                <a:cs typeface="Calibri" pitchFamily="34" charset="0"/>
              </a:rPr>
              <a:t>Zerspanungsmechaniker/in</a:t>
            </a:r>
          </a:p>
          <a:p>
            <a:pPr marL="254000" lvl="1" indent="-254000">
              <a:spcBef>
                <a:spcPct val="50000"/>
              </a:spcBef>
              <a:buClr>
                <a:schemeClr val="accent1"/>
              </a:buClr>
              <a:buSzPct val="100000"/>
              <a:buFont typeface="Wingdings 2" pitchFamily="18" charset="2"/>
              <a:buChar char=""/>
              <a:defRPr/>
            </a:pPr>
            <a:r>
              <a:rPr lang="de-DE" sz="1600" dirty="0">
                <a:solidFill>
                  <a:schemeClr val="accent6">
                    <a:lumMod val="75000"/>
                  </a:schemeClr>
                </a:solidFill>
                <a:latin typeface="Calibri" pitchFamily="34" charset="0"/>
                <a:cs typeface="Calibri" pitchFamily="34" charset="0"/>
              </a:rPr>
              <a:t>Mechatroniker/in</a:t>
            </a:r>
          </a:p>
          <a:p>
            <a:pPr marL="0" lvl="1">
              <a:spcBef>
                <a:spcPct val="50000"/>
              </a:spcBef>
              <a:buClr>
                <a:schemeClr val="accent1"/>
              </a:buClr>
              <a:buSzPct val="100000"/>
              <a:defRPr/>
            </a:pPr>
            <a:endParaRPr lang="de-DE" sz="800" dirty="0">
              <a:solidFill>
                <a:schemeClr val="accent6">
                  <a:lumMod val="75000"/>
                </a:schemeClr>
              </a:solidFill>
              <a:latin typeface="Calibri" pitchFamily="34" charset="0"/>
              <a:cs typeface="Calibri" pitchFamily="34" charset="0"/>
            </a:endParaRPr>
          </a:p>
          <a:p>
            <a:pPr marL="0" lvl="1">
              <a:spcBef>
                <a:spcPct val="50000"/>
              </a:spcBef>
              <a:buClr>
                <a:schemeClr val="accent1"/>
              </a:buClr>
              <a:buSzPct val="100000"/>
              <a:defRPr/>
            </a:pPr>
            <a:r>
              <a:rPr lang="de-DE" cap="small" dirty="0" smtClean="0">
                <a:solidFill>
                  <a:srgbClr val="F6A800"/>
                </a:solidFill>
                <a:latin typeface="Calibri" pitchFamily="34" charset="0"/>
                <a:cs typeface="Calibri" pitchFamily="34" charset="0"/>
              </a:rPr>
              <a:t>bachelor-studiengänge (dual)</a:t>
            </a:r>
          </a:p>
          <a:p>
            <a:pPr marL="254000" lvl="1" indent="-254000">
              <a:lnSpc>
                <a:spcPct val="80000"/>
              </a:lnSpc>
              <a:spcBef>
                <a:spcPct val="50000"/>
              </a:spcBef>
              <a:buClr>
                <a:schemeClr val="accent1"/>
              </a:buClr>
              <a:buSzPct val="100000"/>
              <a:buFont typeface="Wingdings 2" pitchFamily="18" charset="2"/>
              <a:buChar char=""/>
              <a:defRPr/>
            </a:pPr>
            <a:r>
              <a:rPr lang="de-DE" sz="1600" dirty="0">
                <a:solidFill>
                  <a:schemeClr val="accent6">
                    <a:lumMod val="75000"/>
                  </a:schemeClr>
                </a:solidFill>
                <a:latin typeface="Calibri" pitchFamily="34" charset="0"/>
                <a:cs typeface="Calibri" pitchFamily="34" charset="0"/>
              </a:rPr>
              <a:t>International Business</a:t>
            </a:r>
            <a:r>
              <a:rPr lang="de-DE" sz="1600" dirty="0" smtClean="0">
                <a:solidFill>
                  <a:schemeClr val="accent6">
                    <a:lumMod val="75000"/>
                  </a:schemeClr>
                </a:solidFill>
                <a:latin typeface="Calibri" pitchFamily="34" charset="0"/>
                <a:cs typeface="Calibri" pitchFamily="34" charset="0"/>
              </a:rPr>
              <a:t>/ bi-national</a:t>
            </a:r>
            <a:endParaRPr lang="de-DE" sz="1600" dirty="0">
              <a:solidFill>
                <a:schemeClr val="accent6">
                  <a:lumMod val="75000"/>
                </a:schemeClr>
              </a:solidFill>
              <a:latin typeface="Calibri" pitchFamily="34" charset="0"/>
              <a:cs typeface="Calibri" pitchFamily="34" charset="0"/>
            </a:endParaRPr>
          </a:p>
          <a:p>
            <a:pPr marL="254000" lvl="1" indent="-254000">
              <a:lnSpc>
                <a:spcPct val="80000"/>
              </a:lnSpc>
              <a:spcBef>
                <a:spcPct val="50000"/>
              </a:spcBef>
              <a:buClr>
                <a:schemeClr val="accent1"/>
              </a:buClr>
              <a:buSzPct val="100000"/>
              <a:buFont typeface="Wingdings 2" pitchFamily="18" charset="2"/>
              <a:buChar char=""/>
              <a:defRPr/>
            </a:pPr>
            <a:r>
              <a:rPr lang="de-DE" sz="1600" dirty="0" smtClean="0">
                <a:solidFill>
                  <a:schemeClr val="accent6">
                    <a:lumMod val="75000"/>
                  </a:schemeClr>
                </a:solidFill>
                <a:latin typeface="Calibri" pitchFamily="34" charset="0"/>
                <a:cs typeface="Calibri" pitchFamily="34" charset="0"/>
              </a:rPr>
              <a:t>Elektrotechnik</a:t>
            </a:r>
          </a:p>
          <a:p>
            <a:pPr marL="254000" lvl="1" indent="-254000">
              <a:lnSpc>
                <a:spcPct val="80000"/>
              </a:lnSpc>
              <a:spcBef>
                <a:spcPct val="50000"/>
              </a:spcBef>
              <a:buClr>
                <a:schemeClr val="accent1"/>
              </a:buClr>
              <a:buSzPct val="100000"/>
              <a:buFont typeface="Wingdings 2" pitchFamily="18" charset="2"/>
              <a:buChar char=""/>
              <a:defRPr/>
            </a:pPr>
            <a:r>
              <a:rPr lang="de-DE" sz="1600" dirty="0" smtClean="0">
                <a:solidFill>
                  <a:schemeClr val="accent6">
                    <a:lumMod val="75000"/>
                  </a:schemeClr>
                </a:solidFill>
                <a:latin typeface="Calibri" pitchFamily="34" charset="0"/>
                <a:cs typeface="Calibri" pitchFamily="34" charset="0"/>
              </a:rPr>
              <a:t>Maschinenbau</a:t>
            </a:r>
          </a:p>
          <a:p>
            <a:pPr marL="254000" lvl="1" indent="-254000">
              <a:lnSpc>
                <a:spcPct val="80000"/>
              </a:lnSpc>
              <a:spcBef>
                <a:spcPct val="50000"/>
              </a:spcBef>
              <a:buClr>
                <a:schemeClr val="accent1"/>
              </a:buClr>
              <a:buSzPct val="100000"/>
              <a:buFont typeface="Wingdings 2" pitchFamily="18" charset="2"/>
              <a:buChar char=""/>
              <a:defRPr/>
            </a:pPr>
            <a:r>
              <a:rPr lang="de-DE" sz="1600" dirty="0" smtClean="0">
                <a:solidFill>
                  <a:schemeClr val="accent6">
                    <a:lumMod val="75000"/>
                  </a:schemeClr>
                </a:solidFill>
                <a:latin typeface="Calibri" pitchFamily="34" charset="0"/>
                <a:cs typeface="Calibri" pitchFamily="34" charset="0"/>
              </a:rPr>
              <a:t>Wirtschaftsingenieurwesen</a:t>
            </a:r>
          </a:p>
          <a:p>
            <a:pPr marL="254000" lvl="1" indent="-254000">
              <a:lnSpc>
                <a:spcPct val="80000"/>
              </a:lnSpc>
              <a:spcBef>
                <a:spcPct val="50000"/>
              </a:spcBef>
              <a:buClr>
                <a:schemeClr val="accent1"/>
              </a:buClr>
              <a:buSzPct val="100000"/>
              <a:buFont typeface="Wingdings 2" pitchFamily="18" charset="2"/>
              <a:buChar char=""/>
              <a:defRPr/>
            </a:pPr>
            <a:r>
              <a:rPr lang="de-DE" sz="1600" dirty="0" smtClean="0">
                <a:solidFill>
                  <a:schemeClr val="accent6">
                    <a:lumMod val="75000"/>
                  </a:schemeClr>
                </a:solidFill>
                <a:latin typeface="Calibri" pitchFamily="34" charset="0"/>
                <a:cs typeface="Calibri" pitchFamily="34" charset="0"/>
              </a:rPr>
              <a:t>IT</a:t>
            </a:r>
            <a:endParaRPr lang="de-DE" sz="1600" dirty="0">
              <a:solidFill>
                <a:schemeClr val="accent6">
                  <a:lumMod val="75000"/>
                </a:schemeClr>
              </a:solidFill>
              <a:latin typeface="Calibri" pitchFamily="34" charset="0"/>
              <a:cs typeface="Calibri" pitchFamily="34" charset="0"/>
            </a:endParaRPr>
          </a:p>
        </p:txBody>
      </p:sp>
      <p:pic>
        <p:nvPicPr>
          <p:cNvPr id="6" name="Picture 2" descr="https://blog.sirona.com/wp-content/uploads/2013/06/52000186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157" y="2905148"/>
            <a:ext cx="2249801" cy="1498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6156" y="1077435"/>
            <a:ext cx="2249801" cy="149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4172907656"/>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 der suche nach dem „Talent von Morgen“</a:t>
            </a:r>
            <a:endParaRPr lang="de-DE" dirty="0"/>
          </a:p>
        </p:txBody>
      </p:sp>
      <p:pic>
        <p:nvPicPr>
          <p:cNvPr id="5" name="Picture 10" descr="http://images.gutefrage.net/media/fragen/bilder/erstellung-solcher-3d-maennchen/0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134" y="1989202"/>
            <a:ext cx="2083981" cy="226261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834343070"/>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308782" y="2063919"/>
            <a:ext cx="3845925" cy="1015663"/>
          </a:xfrm>
          <a:prstGeom prst="rect">
            <a:avLst/>
          </a:prstGeom>
        </p:spPr>
        <p:txBody>
          <a:bodyPr wrap="none">
            <a:spAutoFit/>
          </a:bodyPr>
          <a:lstStyle/>
          <a:p>
            <a:pPr algn="ctr"/>
            <a:r>
              <a:rPr lang="en-US" dirty="0" err="1" smtClean="0">
                <a:solidFill>
                  <a:srgbClr val="F6A800"/>
                </a:solidFill>
              </a:rPr>
              <a:t>Gibt</a:t>
            </a:r>
            <a:r>
              <a:rPr lang="en-US" dirty="0" smtClean="0">
                <a:solidFill>
                  <a:srgbClr val="F6A800"/>
                </a:solidFill>
              </a:rPr>
              <a:t> </a:t>
            </a:r>
            <a:r>
              <a:rPr lang="en-US" dirty="0" err="1" smtClean="0">
                <a:solidFill>
                  <a:srgbClr val="F6A800"/>
                </a:solidFill>
              </a:rPr>
              <a:t>es</a:t>
            </a:r>
            <a:r>
              <a:rPr lang="en-US" dirty="0" smtClean="0">
                <a:solidFill>
                  <a:srgbClr val="F6A800"/>
                </a:solidFill>
              </a:rPr>
              <a:t> </a:t>
            </a:r>
            <a:r>
              <a:rPr lang="en-US" sz="6000" dirty="0" err="1" smtClean="0">
                <a:solidFill>
                  <a:srgbClr val="F6A800"/>
                </a:solidFill>
              </a:rPr>
              <a:t>Fragen</a:t>
            </a:r>
            <a:r>
              <a:rPr lang="en-US" sz="6000" dirty="0">
                <a:solidFill>
                  <a:srgbClr val="F6A800"/>
                </a:solidFill>
              </a:rPr>
              <a:t>?</a:t>
            </a:r>
            <a:endParaRPr lang="de-DE" sz="6000" b="1" dirty="0">
              <a:solidFill>
                <a:srgbClr val="F6A800"/>
              </a:solidFill>
            </a:endParaRPr>
          </a:p>
        </p:txBody>
      </p:sp>
      <p:sp>
        <p:nvSpPr>
          <p:cNvPr id="5" name="Rechteck 4"/>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2611625794"/>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SERVERG5\01_projekte\83_Sirona\08_PPT-Baukasten\work\Bilder\Sirona_GlobNo1_Button_HG_erweitert.jpg"/>
          <p:cNvPicPr>
            <a:picLocks noChangeAspect="1" noChangeArrowheads="1"/>
          </p:cNvPicPr>
          <p:nvPr/>
        </p:nvPicPr>
        <p:blipFill rotWithShape="1">
          <a:blip r:embed="rId3" cstate="print"/>
          <a:srcRect l="25129" t="21108" r="18297" b="21319"/>
          <a:stretch/>
        </p:blipFill>
        <p:spPr bwMode="auto">
          <a:xfrm>
            <a:off x="0" y="688749"/>
            <a:ext cx="9144000" cy="4107218"/>
          </a:xfrm>
          <a:prstGeom prst="rect">
            <a:avLst/>
          </a:prstGeom>
          <a:noFill/>
        </p:spPr>
      </p:pic>
      <p:sp>
        <p:nvSpPr>
          <p:cNvPr id="14" name="Textfeld 13"/>
          <p:cNvSpPr txBox="1"/>
          <p:nvPr/>
        </p:nvSpPr>
        <p:spPr>
          <a:xfrm>
            <a:off x="211973" y="4218862"/>
            <a:ext cx="1841241" cy="246221"/>
          </a:xfrm>
          <a:prstGeom prst="rect">
            <a:avLst/>
          </a:prstGeom>
          <a:noFill/>
        </p:spPr>
        <p:txBody>
          <a:bodyPr wrap="square" rtlCol="0">
            <a:spAutoFit/>
          </a:bodyPr>
          <a:lstStyle/>
          <a:p>
            <a:pPr>
              <a:lnSpc>
                <a:spcPts val="1200"/>
              </a:lnSpc>
            </a:pPr>
            <a:r>
              <a:rPr lang="de-DE" sz="1000" dirty="0" smtClean="0">
                <a:solidFill>
                  <a:schemeClr val="accent6">
                    <a:lumMod val="75000"/>
                  </a:schemeClr>
                </a:solidFill>
                <a:latin typeface="Calibri" pitchFamily="34" charset="0"/>
                <a:cs typeface="Calibri" pitchFamily="34" charset="0"/>
              </a:rPr>
              <a:t>Behandlungseinheiten</a:t>
            </a:r>
            <a:endParaRPr lang="de-DE" sz="1000" dirty="0">
              <a:solidFill>
                <a:schemeClr val="accent6">
                  <a:lumMod val="75000"/>
                </a:schemeClr>
              </a:solidFill>
              <a:latin typeface="Calibri" pitchFamily="34" charset="0"/>
              <a:cs typeface="Calibri" pitchFamily="34" charset="0"/>
            </a:endParaRPr>
          </a:p>
        </p:txBody>
      </p:sp>
      <p:sp>
        <p:nvSpPr>
          <p:cNvPr id="15" name="Textfeld 14"/>
          <p:cNvSpPr txBox="1"/>
          <p:nvPr/>
        </p:nvSpPr>
        <p:spPr>
          <a:xfrm>
            <a:off x="1732940" y="4218862"/>
            <a:ext cx="1209675" cy="248786"/>
          </a:xfrm>
          <a:prstGeom prst="rect">
            <a:avLst/>
          </a:prstGeom>
          <a:noFill/>
        </p:spPr>
        <p:txBody>
          <a:bodyPr wrap="square" rtlCol="0">
            <a:spAutoFit/>
          </a:bodyPr>
          <a:lstStyle/>
          <a:p>
            <a:pPr>
              <a:lnSpc>
                <a:spcPts val="1200"/>
              </a:lnSpc>
            </a:pPr>
            <a:r>
              <a:rPr lang="de-DE" sz="1000" dirty="0" smtClean="0">
                <a:solidFill>
                  <a:schemeClr val="accent6">
                    <a:lumMod val="75000"/>
                  </a:schemeClr>
                </a:solidFill>
                <a:latin typeface="Calibri" pitchFamily="34" charset="0"/>
                <a:cs typeface="Calibri" pitchFamily="34" charset="0"/>
              </a:rPr>
              <a:t>Hygienesysteme</a:t>
            </a:r>
            <a:endParaRPr lang="de-DE" sz="1000" dirty="0">
              <a:solidFill>
                <a:schemeClr val="accent6">
                  <a:lumMod val="75000"/>
                </a:schemeClr>
              </a:solidFill>
              <a:latin typeface="Calibri" pitchFamily="34" charset="0"/>
              <a:cs typeface="Calibri" pitchFamily="34" charset="0"/>
            </a:endParaRPr>
          </a:p>
        </p:txBody>
      </p:sp>
      <p:sp>
        <p:nvSpPr>
          <p:cNvPr id="16" name="Textfeld 15"/>
          <p:cNvSpPr txBox="1"/>
          <p:nvPr/>
        </p:nvSpPr>
        <p:spPr>
          <a:xfrm>
            <a:off x="2888637" y="4218862"/>
            <a:ext cx="1238052" cy="246221"/>
          </a:xfrm>
          <a:prstGeom prst="rect">
            <a:avLst/>
          </a:prstGeom>
          <a:noFill/>
        </p:spPr>
        <p:txBody>
          <a:bodyPr wrap="square" rtlCol="0">
            <a:spAutoFit/>
          </a:bodyPr>
          <a:lstStyle/>
          <a:p>
            <a:pPr>
              <a:lnSpc>
                <a:spcPts val="1200"/>
              </a:lnSpc>
            </a:pPr>
            <a:r>
              <a:rPr lang="de-DE" sz="1000" dirty="0" smtClean="0">
                <a:solidFill>
                  <a:schemeClr val="accent6">
                    <a:lumMod val="75000"/>
                  </a:schemeClr>
                </a:solidFill>
                <a:latin typeface="Calibri" pitchFamily="34" charset="0"/>
                <a:cs typeface="Calibri" pitchFamily="34" charset="0"/>
              </a:rPr>
              <a:t>CAD/CAM Systeme</a:t>
            </a:r>
            <a:endParaRPr lang="de-DE" sz="1000" dirty="0">
              <a:solidFill>
                <a:schemeClr val="accent6">
                  <a:lumMod val="75000"/>
                </a:schemeClr>
              </a:solidFill>
              <a:latin typeface="Calibri" pitchFamily="34" charset="0"/>
              <a:cs typeface="Calibri" pitchFamily="34" charset="0"/>
            </a:endParaRPr>
          </a:p>
        </p:txBody>
      </p:sp>
      <p:sp>
        <p:nvSpPr>
          <p:cNvPr id="17" name="Textfeld 16"/>
          <p:cNvSpPr txBox="1"/>
          <p:nvPr/>
        </p:nvSpPr>
        <p:spPr>
          <a:xfrm>
            <a:off x="4129157" y="4218861"/>
            <a:ext cx="1568188" cy="246221"/>
          </a:xfrm>
          <a:prstGeom prst="rect">
            <a:avLst/>
          </a:prstGeom>
          <a:noFill/>
        </p:spPr>
        <p:txBody>
          <a:bodyPr wrap="square" rtlCol="0">
            <a:spAutoFit/>
          </a:bodyPr>
          <a:lstStyle/>
          <a:p>
            <a:pPr>
              <a:lnSpc>
                <a:spcPts val="1200"/>
              </a:lnSpc>
            </a:pPr>
            <a:r>
              <a:rPr lang="de-DE" sz="1000" dirty="0" smtClean="0">
                <a:solidFill>
                  <a:schemeClr val="accent6">
                    <a:lumMod val="75000"/>
                  </a:schemeClr>
                </a:solidFill>
                <a:latin typeface="Calibri" pitchFamily="34" charset="0"/>
                <a:cs typeface="Calibri" pitchFamily="34" charset="0"/>
              </a:rPr>
              <a:t>Bildgebende Systeme</a:t>
            </a:r>
            <a:endParaRPr lang="de-DE" sz="1000" dirty="0">
              <a:solidFill>
                <a:schemeClr val="accent6">
                  <a:lumMod val="75000"/>
                </a:schemeClr>
              </a:solidFill>
              <a:latin typeface="Calibri" pitchFamily="34" charset="0"/>
              <a:cs typeface="Calibri" pitchFamily="34" charset="0"/>
            </a:endParaRPr>
          </a:p>
        </p:txBody>
      </p:sp>
      <p:sp>
        <p:nvSpPr>
          <p:cNvPr id="18" name="Textfeld 17"/>
          <p:cNvSpPr txBox="1"/>
          <p:nvPr/>
        </p:nvSpPr>
        <p:spPr>
          <a:xfrm>
            <a:off x="5543264" y="4218862"/>
            <a:ext cx="981075" cy="248786"/>
          </a:xfrm>
          <a:prstGeom prst="rect">
            <a:avLst/>
          </a:prstGeom>
          <a:noFill/>
        </p:spPr>
        <p:txBody>
          <a:bodyPr wrap="square" rtlCol="0">
            <a:spAutoFit/>
          </a:bodyPr>
          <a:lstStyle/>
          <a:p>
            <a:pPr>
              <a:lnSpc>
                <a:spcPts val="1200"/>
              </a:lnSpc>
            </a:pPr>
            <a:r>
              <a:rPr lang="de-DE" sz="1000" dirty="0" smtClean="0">
                <a:solidFill>
                  <a:schemeClr val="accent6">
                    <a:lumMod val="75000"/>
                  </a:schemeClr>
                </a:solidFill>
                <a:latin typeface="Calibri" pitchFamily="34" charset="0"/>
                <a:cs typeface="Calibri" pitchFamily="34" charset="0"/>
              </a:rPr>
              <a:t>Instrumente</a:t>
            </a:r>
            <a:endParaRPr lang="de-DE" sz="1000" dirty="0">
              <a:solidFill>
                <a:schemeClr val="accent6">
                  <a:lumMod val="75000"/>
                </a:schemeClr>
              </a:solidFill>
              <a:latin typeface="Calibri" pitchFamily="34" charset="0"/>
              <a:cs typeface="Calibri" pitchFamily="34" charset="0"/>
            </a:endParaRPr>
          </a:p>
        </p:txBody>
      </p:sp>
      <p:pic>
        <p:nvPicPr>
          <p:cNvPr id="26" name="Picture 2" descr="\\SERVERG5\01_projekte\83_Sirona\08_PPT-Baukasten\work\Bilder\behandlungseinheiten_ohneMaske.png"/>
          <p:cNvPicPr>
            <a:picLocks noChangeAspect="1" noChangeArrowheads="1"/>
          </p:cNvPicPr>
          <p:nvPr/>
        </p:nvPicPr>
        <p:blipFill>
          <a:blip r:embed="rId4" cstate="print"/>
          <a:srcRect/>
          <a:stretch>
            <a:fillRect/>
          </a:stretch>
        </p:blipFill>
        <p:spPr bwMode="auto">
          <a:xfrm>
            <a:off x="193515" y="3433049"/>
            <a:ext cx="1285875" cy="784384"/>
          </a:xfrm>
          <a:prstGeom prst="rect">
            <a:avLst/>
          </a:prstGeom>
          <a:noFill/>
        </p:spPr>
      </p:pic>
      <p:pic>
        <p:nvPicPr>
          <p:cNvPr id="27" name="Picture 3" descr="\\SERVERG5\01_projekte\83_Sirona\08_PPT-Baukasten\work\Bilder\hygienesysteme_ohneMaske.png"/>
          <p:cNvPicPr>
            <a:picLocks noChangeAspect="1" noChangeArrowheads="1"/>
          </p:cNvPicPr>
          <p:nvPr/>
        </p:nvPicPr>
        <p:blipFill>
          <a:blip r:embed="rId5" cstate="print"/>
          <a:srcRect/>
          <a:stretch>
            <a:fillRect/>
          </a:stretch>
        </p:blipFill>
        <p:spPr bwMode="auto">
          <a:xfrm>
            <a:off x="1827054" y="3142536"/>
            <a:ext cx="941056" cy="1147763"/>
          </a:xfrm>
          <a:prstGeom prst="rect">
            <a:avLst/>
          </a:prstGeom>
          <a:noFill/>
        </p:spPr>
      </p:pic>
      <p:pic>
        <p:nvPicPr>
          <p:cNvPr id="28" name="Picture 4" descr="\\SERVERG5\01_projekte\83_Sirona\08_PPT-Baukasten\work\Bilder\cad_cam_ohneMaske.png"/>
          <p:cNvPicPr>
            <a:picLocks noChangeAspect="1" noChangeArrowheads="1"/>
          </p:cNvPicPr>
          <p:nvPr/>
        </p:nvPicPr>
        <p:blipFill>
          <a:blip r:embed="rId6" cstate="print"/>
          <a:srcRect/>
          <a:stretch>
            <a:fillRect/>
          </a:stretch>
        </p:blipFill>
        <p:spPr bwMode="auto">
          <a:xfrm>
            <a:off x="3214206" y="3146786"/>
            <a:ext cx="519111" cy="1091125"/>
          </a:xfrm>
          <a:prstGeom prst="rect">
            <a:avLst/>
          </a:prstGeom>
          <a:noFill/>
        </p:spPr>
      </p:pic>
      <p:pic>
        <p:nvPicPr>
          <p:cNvPr id="29" name="Picture 6" descr="\\SERVERG5\01_projekte\83_Sirona\08_PPT-Baukasten\work\Bilder\instrumente_ohneMaske.png"/>
          <p:cNvPicPr>
            <a:picLocks noChangeAspect="1" noChangeArrowheads="1"/>
          </p:cNvPicPr>
          <p:nvPr/>
        </p:nvPicPr>
        <p:blipFill>
          <a:blip r:embed="rId7" cstate="print"/>
          <a:srcRect/>
          <a:stretch>
            <a:fillRect/>
          </a:stretch>
        </p:blipFill>
        <p:spPr bwMode="auto">
          <a:xfrm>
            <a:off x="5794119" y="3285412"/>
            <a:ext cx="336281" cy="923924"/>
          </a:xfrm>
          <a:prstGeom prst="rect">
            <a:avLst/>
          </a:prstGeom>
          <a:noFill/>
        </p:spPr>
      </p:pic>
      <p:pic>
        <p:nvPicPr>
          <p:cNvPr id="30" name="Picture 7" descr="\\SERVERG5\01_projekte\83_Sirona\08_PPT-Baukasten\work\Bilder\bildgebend_ohneMaske.png"/>
          <p:cNvPicPr>
            <a:picLocks noChangeAspect="1" noChangeArrowheads="1"/>
          </p:cNvPicPr>
          <p:nvPr/>
        </p:nvPicPr>
        <p:blipFill>
          <a:blip r:embed="rId8" cstate="print"/>
          <a:srcRect/>
          <a:stretch>
            <a:fillRect/>
          </a:stretch>
        </p:blipFill>
        <p:spPr bwMode="auto">
          <a:xfrm>
            <a:off x="4498426" y="3236172"/>
            <a:ext cx="600075" cy="925539"/>
          </a:xfrm>
          <a:prstGeom prst="rect">
            <a:avLst/>
          </a:prstGeom>
          <a:noFill/>
        </p:spPr>
      </p:pic>
      <p:pic>
        <p:nvPicPr>
          <p:cNvPr id="5" name="Picture 3" descr="\\SERVERG5\01_projekte\83_Sirona\_logo_und_fonts\Sirona_Logo_RGB_NoClaim.jpg"/>
          <p:cNvPicPr>
            <a:picLocks noChangeAspect="1" noChangeArrowheads="1"/>
          </p:cNvPicPr>
          <p:nvPr/>
        </p:nvPicPr>
        <p:blipFill>
          <a:blip r:embed="rId9" cstate="print"/>
          <a:srcRect/>
          <a:stretch>
            <a:fillRect/>
          </a:stretch>
        </p:blipFill>
        <p:spPr bwMode="auto">
          <a:xfrm>
            <a:off x="7444554" y="4685945"/>
            <a:ext cx="1437508" cy="324033"/>
          </a:xfrm>
          <a:prstGeom prst="rect">
            <a:avLst/>
          </a:prstGeom>
          <a:noFill/>
        </p:spPr>
      </p:pic>
      <p:sp>
        <p:nvSpPr>
          <p:cNvPr id="12" name="Textplatzhalter 3"/>
          <p:cNvSpPr txBox="1">
            <a:spLocks/>
          </p:cNvSpPr>
          <p:nvPr/>
        </p:nvSpPr>
        <p:spPr>
          <a:xfrm>
            <a:off x="190310" y="980869"/>
            <a:ext cx="6867525" cy="1199550"/>
          </a:xfrm>
          <a:prstGeom prst="rect">
            <a:avLst/>
          </a:prstGeom>
        </p:spPr>
        <p:txBody>
          <a:bodyPr/>
          <a:lstStyle>
            <a:lvl1pPr marL="268288" indent="-268288" algn="l" rtl="0" eaLnBrk="0" fontAlgn="base" hangingPunct="0">
              <a:spcBef>
                <a:spcPct val="50000"/>
              </a:spcBef>
              <a:spcAft>
                <a:spcPct val="0"/>
              </a:spcAft>
              <a:buClr>
                <a:schemeClr val="accent1"/>
              </a:buClr>
              <a:buSzPct val="80000"/>
              <a:buFont typeface="Wingdings" pitchFamily="2" charset="2"/>
              <a:buNone/>
              <a:defRPr sz="1400" b="0" spc="0" baseline="0">
                <a:solidFill>
                  <a:schemeClr val="tx1"/>
                </a:solidFill>
                <a:latin typeface="Calibri" pitchFamily="34" charset="0"/>
                <a:ea typeface="+mn-ea"/>
                <a:cs typeface="Calibri" pitchFamily="34" charset="0"/>
              </a:defRPr>
            </a:lvl1pPr>
            <a:lvl2pPr marL="536575" indent="-266700" algn="l" rtl="0" eaLnBrk="0" fontAlgn="base" hangingPunct="0">
              <a:spcBef>
                <a:spcPct val="20000"/>
              </a:spcBef>
              <a:spcAft>
                <a:spcPct val="0"/>
              </a:spcAft>
              <a:buSzPct val="80000"/>
              <a:buBlip>
                <a:blip r:embed="rId10"/>
              </a:buBlip>
              <a:defRPr sz="1400">
                <a:solidFill>
                  <a:schemeClr val="tx1"/>
                </a:solidFill>
                <a:latin typeface="+mn-lt"/>
              </a:defRPr>
            </a:lvl2pPr>
            <a:lvl3pPr marL="895350" indent="-179388"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3pPr>
            <a:lvl4pPr marL="1257300" indent="-182563"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9pPr>
          </a:lstStyle>
          <a:p>
            <a:pPr marL="0" indent="0">
              <a:lnSpc>
                <a:spcPts val="4000"/>
              </a:lnSpc>
            </a:pPr>
            <a:r>
              <a:rPr lang="de-DE" sz="4200" b="1" cap="all" dirty="0" smtClean="0">
                <a:solidFill>
                  <a:srgbClr val="58585A"/>
                </a:solidFill>
              </a:rPr>
              <a:t>Es wird ein guter tag. </a:t>
            </a:r>
            <a:r>
              <a:rPr lang="de-DE" sz="4200" b="1" cap="all" dirty="0" smtClean="0"/>
              <a:t/>
            </a:r>
            <a:br>
              <a:rPr lang="de-DE" sz="4200" b="1" cap="all" dirty="0" smtClean="0"/>
            </a:br>
            <a:r>
              <a:rPr lang="de-DE" sz="4200" b="1" cap="all" dirty="0" smtClean="0">
                <a:solidFill>
                  <a:srgbClr val="F6A800"/>
                </a:solidFill>
              </a:rPr>
              <a:t>mit </a:t>
            </a:r>
            <a:r>
              <a:rPr lang="de-DE" sz="4200" b="1" cap="all" dirty="0" err="1" smtClean="0">
                <a:solidFill>
                  <a:srgbClr val="F6A800"/>
                </a:solidFill>
              </a:rPr>
              <a:t>Sirona</a:t>
            </a:r>
            <a:r>
              <a:rPr lang="de-DE" sz="4200" b="1" cap="all" dirty="0" smtClean="0">
                <a:solidFill>
                  <a:srgbClr val="F6A800"/>
                </a:solidFill>
              </a:rPr>
              <a:t>.</a:t>
            </a:r>
            <a:endParaRPr lang="de-DE" sz="4200" b="1" cap="all" dirty="0">
              <a:solidFill>
                <a:srgbClr val="F6A800"/>
              </a:solidFill>
            </a:endParaRPr>
          </a:p>
        </p:txBody>
      </p:sp>
      <p:sp>
        <p:nvSpPr>
          <p:cNvPr id="19" name="Rechteck 18"/>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228335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Gerade Verbindung 34"/>
          <p:cNvCxnSpPr/>
          <p:nvPr/>
        </p:nvCxnSpPr>
        <p:spPr>
          <a:xfrm>
            <a:off x="1196174" y="1479749"/>
            <a:ext cx="0" cy="2884895"/>
          </a:xfrm>
          <a:prstGeom prst="line">
            <a:avLst/>
          </a:prstGeom>
          <a:ln w="44450">
            <a:solidFill>
              <a:srgbClr val="F6A8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dirty="0" smtClean="0"/>
              <a:t>Zu meiner Person - Sonja Lackner</a:t>
            </a:r>
            <a:endParaRPr lang="de-DE" dirty="0"/>
          </a:p>
        </p:txBody>
      </p:sp>
      <p:sp>
        <p:nvSpPr>
          <p:cNvPr id="12" name="Textfeld 11"/>
          <p:cNvSpPr txBox="1"/>
          <p:nvPr/>
        </p:nvSpPr>
        <p:spPr>
          <a:xfrm>
            <a:off x="2094615" y="1212110"/>
            <a:ext cx="6145617" cy="307777"/>
          </a:xfrm>
          <a:prstGeom prst="rect">
            <a:avLst/>
          </a:prstGeom>
          <a:noFill/>
        </p:spPr>
        <p:txBody>
          <a:bodyPr wrap="square" rtlCol="0">
            <a:spAutoFit/>
          </a:bodyPr>
          <a:lstStyle/>
          <a:p>
            <a:r>
              <a:rPr lang="de-DE" sz="1400" dirty="0" smtClean="0">
                <a:solidFill>
                  <a:schemeClr val="bg1">
                    <a:lumMod val="50000"/>
                  </a:schemeClr>
                </a:solidFill>
                <a:latin typeface="Calibri" pitchFamily="34" charset="0"/>
                <a:cs typeface="Calibri" pitchFamily="34" charset="0"/>
              </a:rPr>
              <a:t>Abitur am AKG, Leistungskurse: Englisch und Biologie</a:t>
            </a:r>
          </a:p>
        </p:txBody>
      </p:sp>
      <p:grpSp>
        <p:nvGrpSpPr>
          <p:cNvPr id="17" name="Gruppieren 16"/>
          <p:cNvGrpSpPr/>
          <p:nvPr/>
        </p:nvGrpSpPr>
        <p:grpSpPr>
          <a:xfrm>
            <a:off x="584802" y="1190844"/>
            <a:ext cx="1222744" cy="373991"/>
            <a:chOff x="584802" y="1275908"/>
            <a:chExt cx="1222744" cy="373991"/>
          </a:xfrm>
        </p:grpSpPr>
        <p:sp>
          <p:nvSpPr>
            <p:cNvPr id="26" name="Ellipse 25"/>
            <p:cNvSpPr/>
            <p:nvPr/>
          </p:nvSpPr>
          <p:spPr>
            <a:xfrm>
              <a:off x="584802" y="1275908"/>
              <a:ext cx="1222744" cy="373991"/>
            </a:xfrm>
            <a:prstGeom prst="ellipse">
              <a:avLst/>
            </a:prstGeom>
            <a:solidFill>
              <a:srgbClr val="F6A800"/>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
          <p:nvSpPr>
            <p:cNvPr id="8" name="Textfeld 7"/>
            <p:cNvSpPr txBox="1"/>
            <p:nvPr/>
          </p:nvSpPr>
          <p:spPr>
            <a:xfrm>
              <a:off x="712381" y="1297174"/>
              <a:ext cx="999461" cy="338554"/>
            </a:xfrm>
            <a:prstGeom prst="rect">
              <a:avLst/>
            </a:prstGeom>
            <a:noFill/>
          </p:spPr>
          <p:txBody>
            <a:bodyPr wrap="square" rtlCol="0">
              <a:spAutoFit/>
            </a:bodyPr>
            <a:lstStyle/>
            <a:p>
              <a:pPr algn="ctr"/>
              <a:r>
                <a:rPr lang="de-DE" sz="1600" dirty="0" smtClean="0">
                  <a:solidFill>
                    <a:schemeClr val="bg1"/>
                  </a:solidFill>
                  <a:latin typeface="Calibri" pitchFamily="34" charset="0"/>
                  <a:cs typeface="Calibri" pitchFamily="34" charset="0"/>
                </a:rPr>
                <a:t>2006</a:t>
              </a:r>
            </a:p>
          </p:txBody>
        </p:sp>
      </p:grpSp>
      <p:grpSp>
        <p:nvGrpSpPr>
          <p:cNvPr id="15" name="Gruppieren 14"/>
          <p:cNvGrpSpPr/>
          <p:nvPr/>
        </p:nvGrpSpPr>
        <p:grpSpPr>
          <a:xfrm>
            <a:off x="584802" y="2604058"/>
            <a:ext cx="1233378" cy="373991"/>
            <a:chOff x="584802" y="2210637"/>
            <a:chExt cx="1233378" cy="373991"/>
          </a:xfrm>
        </p:grpSpPr>
        <p:sp>
          <p:nvSpPr>
            <p:cNvPr id="25" name="Ellipse 24"/>
            <p:cNvSpPr/>
            <p:nvPr/>
          </p:nvSpPr>
          <p:spPr>
            <a:xfrm>
              <a:off x="584802" y="2210637"/>
              <a:ext cx="1222744" cy="373991"/>
            </a:xfrm>
            <a:prstGeom prst="ellipse">
              <a:avLst/>
            </a:prstGeom>
            <a:solidFill>
              <a:srgbClr val="F6A800"/>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
          <p:nvSpPr>
            <p:cNvPr id="9" name="Textfeld 8"/>
            <p:cNvSpPr txBox="1"/>
            <p:nvPr/>
          </p:nvSpPr>
          <p:spPr>
            <a:xfrm>
              <a:off x="595436" y="2231903"/>
              <a:ext cx="1222744" cy="338554"/>
            </a:xfrm>
            <a:prstGeom prst="rect">
              <a:avLst/>
            </a:prstGeom>
            <a:noFill/>
          </p:spPr>
          <p:txBody>
            <a:bodyPr wrap="square" rtlCol="0">
              <a:spAutoFit/>
            </a:bodyPr>
            <a:lstStyle/>
            <a:p>
              <a:pPr algn="ctr"/>
              <a:r>
                <a:rPr lang="de-DE" sz="1600" dirty="0" smtClean="0">
                  <a:solidFill>
                    <a:schemeClr val="bg1"/>
                  </a:solidFill>
                  <a:latin typeface="Calibri" pitchFamily="34" charset="0"/>
                  <a:cs typeface="Calibri" pitchFamily="34" charset="0"/>
                </a:rPr>
                <a:t>2007-2009</a:t>
              </a:r>
            </a:p>
          </p:txBody>
        </p:sp>
      </p:grpSp>
      <p:grpSp>
        <p:nvGrpSpPr>
          <p:cNvPr id="3" name="Gruppieren 2"/>
          <p:cNvGrpSpPr/>
          <p:nvPr/>
        </p:nvGrpSpPr>
        <p:grpSpPr>
          <a:xfrm>
            <a:off x="595436" y="3309338"/>
            <a:ext cx="1222744" cy="373991"/>
            <a:chOff x="595436" y="3149843"/>
            <a:chExt cx="1222744" cy="373991"/>
          </a:xfrm>
        </p:grpSpPr>
        <p:sp>
          <p:nvSpPr>
            <p:cNvPr id="6" name="Ellipse 5"/>
            <p:cNvSpPr/>
            <p:nvPr/>
          </p:nvSpPr>
          <p:spPr>
            <a:xfrm>
              <a:off x="595436" y="3149843"/>
              <a:ext cx="1222744" cy="373991"/>
            </a:xfrm>
            <a:prstGeom prst="ellipse">
              <a:avLst/>
            </a:prstGeom>
            <a:solidFill>
              <a:srgbClr val="F6A800"/>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
          <p:nvSpPr>
            <p:cNvPr id="10" name="Textfeld 9"/>
            <p:cNvSpPr txBox="1"/>
            <p:nvPr/>
          </p:nvSpPr>
          <p:spPr>
            <a:xfrm>
              <a:off x="595436" y="3160476"/>
              <a:ext cx="1222744" cy="338554"/>
            </a:xfrm>
            <a:prstGeom prst="rect">
              <a:avLst/>
            </a:prstGeom>
            <a:noFill/>
          </p:spPr>
          <p:txBody>
            <a:bodyPr wrap="square" rtlCol="0">
              <a:spAutoFit/>
            </a:bodyPr>
            <a:lstStyle/>
            <a:p>
              <a:pPr algn="ctr"/>
              <a:r>
                <a:rPr lang="de-DE" sz="1600" dirty="0" smtClean="0">
                  <a:solidFill>
                    <a:schemeClr val="bg1"/>
                  </a:solidFill>
                  <a:latin typeface="Calibri" pitchFamily="34" charset="0"/>
                  <a:cs typeface="Calibri" pitchFamily="34" charset="0"/>
                </a:rPr>
                <a:t>2009-2012</a:t>
              </a:r>
            </a:p>
          </p:txBody>
        </p:sp>
      </p:grpSp>
      <p:grpSp>
        <p:nvGrpSpPr>
          <p:cNvPr id="27" name="Gruppieren 26"/>
          <p:cNvGrpSpPr/>
          <p:nvPr/>
        </p:nvGrpSpPr>
        <p:grpSpPr>
          <a:xfrm>
            <a:off x="457202" y="4076660"/>
            <a:ext cx="1414143" cy="373991"/>
            <a:chOff x="457202" y="4034128"/>
            <a:chExt cx="1414143" cy="373991"/>
          </a:xfrm>
        </p:grpSpPr>
        <p:sp>
          <p:nvSpPr>
            <p:cNvPr id="24" name="Ellipse 23"/>
            <p:cNvSpPr/>
            <p:nvPr/>
          </p:nvSpPr>
          <p:spPr>
            <a:xfrm>
              <a:off x="584802" y="4034128"/>
              <a:ext cx="1222744" cy="373991"/>
            </a:xfrm>
            <a:prstGeom prst="ellipse">
              <a:avLst/>
            </a:prstGeom>
            <a:solidFill>
              <a:srgbClr val="F6A800"/>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
          <p:nvSpPr>
            <p:cNvPr id="11" name="Textfeld 10"/>
            <p:cNvSpPr txBox="1"/>
            <p:nvPr/>
          </p:nvSpPr>
          <p:spPr>
            <a:xfrm>
              <a:off x="457202" y="4039441"/>
              <a:ext cx="1414143" cy="338554"/>
            </a:xfrm>
            <a:prstGeom prst="rect">
              <a:avLst/>
            </a:prstGeom>
            <a:noFill/>
          </p:spPr>
          <p:txBody>
            <a:bodyPr wrap="square" rtlCol="0">
              <a:spAutoFit/>
            </a:bodyPr>
            <a:lstStyle/>
            <a:p>
              <a:pPr algn="ctr"/>
              <a:r>
                <a:rPr lang="de-DE" sz="1200" dirty="0" smtClean="0">
                  <a:solidFill>
                    <a:schemeClr val="bg1"/>
                  </a:solidFill>
                  <a:latin typeface="Calibri" pitchFamily="34" charset="0"/>
                  <a:cs typeface="Calibri" pitchFamily="34" charset="0"/>
                </a:rPr>
                <a:t>Seit </a:t>
              </a:r>
              <a:r>
                <a:rPr lang="de-DE" sz="1600" dirty="0" smtClean="0">
                  <a:solidFill>
                    <a:schemeClr val="bg1"/>
                  </a:solidFill>
                  <a:latin typeface="Calibri" pitchFamily="34" charset="0"/>
                  <a:cs typeface="Calibri" pitchFamily="34" charset="0"/>
                </a:rPr>
                <a:t>2012</a:t>
              </a:r>
            </a:p>
          </p:txBody>
        </p:sp>
      </p:grpSp>
      <p:sp>
        <p:nvSpPr>
          <p:cNvPr id="19" name="Textfeld 18"/>
          <p:cNvSpPr txBox="1"/>
          <p:nvPr/>
        </p:nvSpPr>
        <p:spPr>
          <a:xfrm>
            <a:off x="2094616" y="2625324"/>
            <a:ext cx="6294472" cy="523220"/>
          </a:xfrm>
          <a:prstGeom prst="rect">
            <a:avLst/>
          </a:prstGeom>
          <a:noFill/>
        </p:spPr>
        <p:txBody>
          <a:bodyPr wrap="square" rtlCol="0">
            <a:spAutoFit/>
          </a:bodyPr>
          <a:lstStyle/>
          <a:p>
            <a:r>
              <a:rPr lang="de-DE" sz="1400" dirty="0" smtClean="0">
                <a:solidFill>
                  <a:schemeClr val="bg1">
                    <a:lumMod val="50000"/>
                  </a:schemeClr>
                </a:solidFill>
                <a:latin typeface="Calibri" pitchFamily="34" charset="0"/>
                <a:cs typeface="Calibri" pitchFamily="34" charset="0"/>
              </a:rPr>
              <a:t>Ausbildung zur Fremdsprachenkorrespondentin EN/DE (Sirona Bensheim)</a:t>
            </a:r>
          </a:p>
          <a:p>
            <a:pPr marL="285750" indent="-285750">
              <a:buFontTx/>
              <a:buChar char="-"/>
            </a:pPr>
            <a:r>
              <a:rPr lang="de-DE" sz="1300" i="1" dirty="0" smtClean="0">
                <a:solidFill>
                  <a:schemeClr val="bg1">
                    <a:lumMod val="50000"/>
                  </a:schemeClr>
                </a:solidFill>
                <a:latin typeface="Calibri" pitchFamily="34" charset="0"/>
                <a:cs typeface="Calibri" pitchFamily="34" charset="0"/>
              </a:rPr>
              <a:t>Auslandspraktika: Dänemark, Paris</a:t>
            </a:r>
          </a:p>
        </p:txBody>
      </p:sp>
      <p:sp>
        <p:nvSpPr>
          <p:cNvPr id="20" name="Textfeld 19"/>
          <p:cNvSpPr txBox="1"/>
          <p:nvPr/>
        </p:nvSpPr>
        <p:spPr>
          <a:xfrm>
            <a:off x="2094616" y="3319971"/>
            <a:ext cx="6007394" cy="707886"/>
          </a:xfrm>
          <a:prstGeom prst="rect">
            <a:avLst/>
          </a:prstGeom>
          <a:noFill/>
        </p:spPr>
        <p:txBody>
          <a:bodyPr wrap="square" rtlCol="0">
            <a:spAutoFit/>
          </a:bodyPr>
          <a:lstStyle/>
          <a:p>
            <a:r>
              <a:rPr lang="de-DE" sz="1400" dirty="0" smtClean="0">
                <a:solidFill>
                  <a:schemeClr val="bg1">
                    <a:lumMod val="50000"/>
                  </a:schemeClr>
                </a:solidFill>
                <a:latin typeface="Calibri" pitchFamily="34" charset="0"/>
                <a:cs typeface="Calibri" pitchFamily="34" charset="0"/>
              </a:rPr>
              <a:t>Duales Studium „International Business“ (Sirona Bensheim + DHBW Mannheim)</a:t>
            </a:r>
          </a:p>
          <a:p>
            <a:pPr marL="285750" indent="-285750">
              <a:buFontTx/>
              <a:buChar char="-"/>
            </a:pPr>
            <a:r>
              <a:rPr lang="de-DE" sz="1300" i="1" dirty="0" smtClean="0">
                <a:solidFill>
                  <a:schemeClr val="bg1">
                    <a:lumMod val="50000"/>
                  </a:schemeClr>
                </a:solidFill>
                <a:latin typeface="Calibri" pitchFamily="34" charset="0"/>
                <a:cs typeface="Calibri" pitchFamily="34" charset="0"/>
              </a:rPr>
              <a:t>Auslandssemester: Spanien</a:t>
            </a:r>
          </a:p>
          <a:p>
            <a:pPr marL="285750" indent="-285750">
              <a:buFontTx/>
              <a:buChar char="-"/>
            </a:pPr>
            <a:r>
              <a:rPr lang="de-DE" sz="1300" i="1" dirty="0" smtClean="0">
                <a:solidFill>
                  <a:schemeClr val="bg1">
                    <a:lumMod val="50000"/>
                  </a:schemeClr>
                </a:solidFill>
                <a:latin typeface="Calibri" pitchFamily="34" charset="0"/>
                <a:cs typeface="Calibri" pitchFamily="34" charset="0"/>
              </a:rPr>
              <a:t>Auslandspraktika: Mexiko, Dänemark, Salzburg</a:t>
            </a:r>
          </a:p>
        </p:txBody>
      </p:sp>
      <p:sp>
        <p:nvSpPr>
          <p:cNvPr id="21" name="Textfeld 20"/>
          <p:cNvSpPr txBox="1"/>
          <p:nvPr/>
        </p:nvSpPr>
        <p:spPr>
          <a:xfrm>
            <a:off x="2094616" y="4103239"/>
            <a:ext cx="3817086" cy="338554"/>
          </a:xfrm>
          <a:prstGeom prst="rect">
            <a:avLst/>
          </a:prstGeom>
          <a:noFill/>
        </p:spPr>
        <p:txBody>
          <a:bodyPr wrap="square" rtlCol="0">
            <a:spAutoFit/>
          </a:bodyPr>
          <a:lstStyle/>
          <a:p>
            <a:r>
              <a:rPr lang="de-DE" sz="1600" b="1" dirty="0" smtClean="0">
                <a:solidFill>
                  <a:schemeClr val="bg1">
                    <a:lumMod val="50000"/>
                  </a:schemeClr>
                </a:solidFill>
                <a:latin typeface="Calibri" pitchFamily="34" charset="0"/>
                <a:cs typeface="Calibri" pitchFamily="34" charset="0"/>
              </a:rPr>
              <a:t>HR Business Partner, Sirona Salzburg</a:t>
            </a:r>
          </a:p>
        </p:txBody>
      </p:sp>
      <p:sp>
        <p:nvSpPr>
          <p:cNvPr id="23" name="Rechteck 22"/>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
        <p:nvSpPr>
          <p:cNvPr id="28" name="Textfeld 27"/>
          <p:cNvSpPr txBox="1"/>
          <p:nvPr/>
        </p:nvSpPr>
        <p:spPr>
          <a:xfrm>
            <a:off x="2105249" y="1917401"/>
            <a:ext cx="5263114" cy="523220"/>
          </a:xfrm>
          <a:prstGeom prst="rect">
            <a:avLst/>
          </a:prstGeom>
          <a:noFill/>
        </p:spPr>
        <p:txBody>
          <a:bodyPr wrap="square" rtlCol="0">
            <a:spAutoFit/>
          </a:bodyPr>
          <a:lstStyle/>
          <a:p>
            <a:r>
              <a:rPr lang="de-DE" sz="1400" dirty="0" smtClean="0">
                <a:solidFill>
                  <a:schemeClr val="bg1">
                    <a:lumMod val="50000"/>
                  </a:schemeClr>
                </a:solidFill>
                <a:latin typeface="Calibri" pitchFamily="34" charset="0"/>
                <a:cs typeface="Calibri" pitchFamily="34" charset="0"/>
              </a:rPr>
              <a:t>Auslandspraktikum in Namibia/Afrika, Mitarbeit in einem christlichen Straßenkinder-Projekt (3 Monate)</a:t>
            </a:r>
          </a:p>
        </p:txBody>
      </p:sp>
      <p:grpSp>
        <p:nvGrpSpPr>
          <p:cNvPr id="29" name="Gruppieren 28"/>
          <p:cNvGrpSpPr/>
          <p:nvPr/>
        </p:nvGrpSpPr>
        <p:grpSpPr>
          <a:xfrm>
            <a:off x="595436" y="1896135"/>
            <a:ext cx="1222744" cy="373991"/>
            <a:chOff x="584802" y="1275908"/>
            <a:chExt cx="1222744" cy="373991"/>
          </a:xfrm>
        </p:grpSpPr>
        <p:sp>
          <p:nvSpPr>
            <p:cNvPr id="30" name="Ellipse 29"/>
            <p:cNvSpPr/>
            <p:nvPr/>
          </p:nvSpPr>
          <p:spPr>
            <a:xfrm>
              <a:off x="584802" y="1275908"/>
              <a:ext cx="1222744" cy="373991"/>
            </a:xfrm>
            <a:prstGeom prst="ellipse">
              <a:avLst/>
            </a:prstGeom>
            <a:solidFill>
              <a:srgbClr val="F6A800"/>
            </a:solid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
          <p:nvSpPr>
            <p:cNvPr id="31" name="Textfeld 30"/>
            <p:cNvSpPr txBox="1"/>
            <p:nvPr/>
          </p:nvSpPr>
          <p:spPr>
            <a:xfrm>
              <a:off x="712381" y="1297174"/>
              <a:ext cx="999461" cy="338554"/>
            </a:xfrm>
            <a:prstGeom prst="rect">
              <a:avLst/>
            </a:prstGeom>
            <a:noFill/>
          </p:spPr>
          <p:txBody>
            <a:bodyPr wrap="square" rtlCol="0">
              <a:spAutoFit/>
            </a:bodyPr>
            <a:lstStyle/>
            <a:p>
              <a:pPr algn="ctr"/>
              <a:r>
                <a:rPr lang="de-DE" sz="1600" dirty="0" smtClean="0">
                  <a:solidFill>
                    <a:schemeClr val="bg1"/>
                  </a:solidFill>
                  <a:latin typeface="Calibri" pitchFamily="34" charset="0"/>
                  <a:cs typeface="Calibri" pitchFamily="34" charset="0"/>
                </a:rPr>
                <a:t>2006</a:t>
              </a:r>
            </a:p>
          </p:txBody>
        </p:sp>
      </p:grpSp>
    </p:spTree>
    <p:extLst>
      <p:ext uri="{BB962C8B-B14F-4D97-AF65-F5344CB8AC3E}">
        <p14:creationId xmlns:p14="http://schemas.microsoft.com/office/powerpoint/2010/main" val="2372098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chul-webportal.de/attachment/0/200x200-max-SmartKomm-Maennchen-Wegwei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731" y="3127962"/>
            <a:ext cx="1531090" cy="15310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Überblick</a:t>
            </a:r>
            <a:endParaRPr lang="de-AT" dirty="0"/>
          </a:p>
        </p:txBody>
      </p:sp>
      <p:sp>
        <p:nvSpPr>
          <p:cNvPr id="3" name="Textplatzhalter 2"/>
          <p:cNvSpPr>
            <a:spLocks noGrp="1"/>
          </p:cNvSpPr>
          <p:nvPr>
            <p:ph type="body" sz="quarter" idx="26"/>
          </p:nvPr>
        </p:nvSpPr>
        <p:spPr/>
        <p:txBody>
          <a:bodyPr/>
          <a:lstStyle/>
          <a:p>
            <a:pPr marL="457200" indent="-457200">
              <a:buFont typeface="+mj-lt"/>
              <a:buAutoNum type="arabicPeriod"/>
            </a:pPr>
            <a:r>
              <a:rPr lang="de-DE" sz="1800" b="1" dirty="0" smtClean="0">
                <a:solidFill>
                  <a:schemeClr val="accent6">
                    <a:lumMod val="75000"/>
                  </a:schemeClr>
                </a:solidFill>
              </a:rPr>
              <a:t>Entscheidungsfindung</a:t>
            </a:r>
            <a:r>
              <a:rPr lang="de-DE" sz="1800" dirty="0" smtClean="0">
                <a:solidFill>
                  <a:schemeClr val="accent6">
                    <a:lumMod val="75000"/>
                  </a:schemeClr>
                </a:solidFill>
              </a:rPr>
              <a:t>: Abitur geschafft – und dann?</a:t>
            </a:r>
          </a:p>
          <a:p>
            <a:pPr marL="457200" indent="-457200">
              <a:buFont typeface="+mj-lt"/>
              <a:buAutoNum type="arabicPeriod"/>
            </a:pPr>
            <a:endParaRPr lang="de-DE" sz="1800" dirty="0" smtClean="0">
              <a:solidFill>
                <a:schemeClr val="accent6">
                  <a:lumMod val="75000"/>
                </a:schemeClr>
              </a:solidFill>
            </a:endParaRPr>
          </a:p>
          <a:p>
            <a:pPr marL="457200" indent="-457200">
              <a:buFont typeface="+mj-lt"/>
              <a:buAutoNum type="arabicPeriod"/>
            </a:pPr>
            <a:r>
              <a:rPr lang="de-DE" sz="1800" b="1" dirty="0">
                <a:solidFill>
                  <a:schemeClr val="accent6">
                    <a:lumMod val="75000"/>
                  </a:schemeClr>
                </a:solidFill>
              </a:rPr>
              <a:t>Duales Studium „International Business“</a:t>
            </a:r>
            <a:r>
              <a:rPr lang="de-DE" sz="1800" dirty="0">
                <a:solidFill>
                  <a:schemeClr val="accent6">
                    <a:lumMod val="75000"/>
                  </a:schemeClr>
                </a:solidFill>
              </a:rPr>
              <a:t>: Inhalte und </a:t>
            </a:r>
            <a:r>
              <a:rPr lang="de-DE" sz="1800" dirty="0" smtClean="0">
                <a:solidFill>
                  <a:schemeClr val="accent6">
                    <a:lumMod val="75000"/>
                  </a:schemeClr>
                </a:solidFill>
              </a:rPr>
              <a:t>Job-Chancen</a:t>
            </a:r>
            <a:endParaRPr lang="de-DE" sz="1800" dirty="0">
              <a:solidFill>
                <a:schemeClr val="accent6">
                  <a:lumMod val="75000"/>
                </a:schemeClr>
              </a:solidFill>
            </a:endParaRPr>
          </a:p>
          <a:p>
            <a:pPr marL="457200" indent="-457200">
              <a:buFont typeface="+mj-lt"/>
              <a:buAutoNum type="arabicPeriod"/>
            </a:pPr>
            <a:endParaRPr lang="de-DE" sz="1800" b="1" dirty="0" smtClean="0">
              <a:solidFill>
                <a:schemeClr val="accent6">
                  <a:lumMod val="75000"/>
                </a:schemeClr>
              </a:solidFill>
            </a:endParaRPr>
          </a:p>
          <a:p>
            <a:pPr marL="457200" indent="-457200">
              <a:buFont typeface="+mj-lt"/>
              <a:buAutoNum type="arabicPeriod"/>
            </a:pPr>
            <a:r>
              <a:rPr lang="de-DE" sz="1800" b="1" dirty="0" smtClean="0">
                <a:solidFill>
                  <a:schemeClr val="accent6">
                    <a:lumMod val="75000"/>
                  </a:schemeClr>
                </a:solidFill>
              </a:rPr>
              <a:t>Sirona Dental Systems GmbH </a:t>
            </a:r>
            <a:r>
              <a:rPr lang="de-DE" sz="1800" dirty="0" smtClean="0">
                <a:solidFill>
                  <a:schemeClr val="accent6">
                    <a:lumMod val="75000"/>
                  </a:schemeClr>
                </a:solidFill>
              </a:rPr>
              <a:t>: Größter </a:t>
            </a:r>
            <a:r>
              <a:rPr lang="de-DE" sz="1800" dirty="0">
                <a:solidFill>
                  <a:schemeClr val="accent6">
                    <a:lumMod val="75000"/>
                  </a:schemeClr>
                </a:solidFill>
              </a:rPr>
              <a:t>Arbeitgeber der </a:t>
            </a:r>
            <a:r>
              <a:rPr lang="de-DE" sz="1800" dirty="0" smtClean="0">
                <a:solidFill>
                  <a:schemeClr val="accent6">
                    <a:lumMod val="75000"/>
                  </a:schemeClr>
                </a:solidFill>
              </a:rPr>
              <a:t>Region</a:t>
            </a:r>
          </a:p>
          <a:p>
            <a:pPr marL="457200" indent="-457200">
              <a:buFont typeface="+mj-lt"/>
              <a:buAutoNum type="arabicPeriod"/>
            </a:pPr>
            <a:endParaRPr lang="de-DE" sz="1800" dirty="0">
              <a:solidFill>
                <a:schemeClr val="accent6">
                  <a:lumMod val="75000"/>
                </a:schemeClr>
              </a:solidFill>
            </a:endParaRPr>
          </a:p>
          <a:p>
            <a:pPr marL="457200" indent="-457200">
              <a:buFont typeface="+mj-lt"/>
              <a:buAutoNum type="arabicPeriod"/>
            </a:pPr>
            <a:r>
              <a:rPr lang="de-DE" sz="1800" b="1" dirty="0" smtClean="0">
                <a:solidFill>
                  <a:schemeClr val="accent6">
                    <a:lumMod val="75000"/>
                  </a:schemeClr>
                </a:solidFill>
              </a:rPr>
              <a:t>HR Business Partner</a:t>
            </a:r>
            <a:r>
              <a:rPr lang="de-DE" sz="1800" dirty="0" smtClean="0">
                <a:solidFill>
                  <a:schemeClr val="accent6">
                    <a:lumMod val="75000"/>
                  </a:schemeClr>
                </a:solidFill>
              </a:rPr>
              <a:t>: Wie sieht eine Woche im Berufsalltag aus?</a:t>
            </a:r>
          </a:p>
          <a:p>
            <a:pPr marL="457200" indent="-457200">
              <a:buFont typeface="+mj-lt"/>
              <a:buAutoNum type="arabicPeriod"/>
            </a:pPr>
            <a:endParaRPr lang="de-DE" sz="1800" dirty="0">
              <a:solidFill>
                <a:schemeClr val="accent6">
                  <a:lumMod val="75000"/>
                </a:schemeClr>
              </a:solidFill>
            </a:endParaRPr>
          </a:p>
          <a:p>
            <a:pPr marL="457200" indent="-457200">
              <a:buFont typeface="+mj-lt"/>
              <a:buAutoNum type="arabicPeriod"/>
            </a:pPr>
            <a:r>
              <a:rPr lang="de-DE" sz="1800" b="1" dirty="0" smtClean="0">
                <a:solidFill>
                  <a:schemeClr val="accent6">
                    <a:lumMod val="75000"/>
                  </a:schemeClr>
                </a:solidFill>
              </a:rPr>
              <a:t>Bin ich das „Talent von morgen“?</a:t>
            </a:r>
            <a:r>
              <a:rPr lang="de-DE" sz="1800" dirty="0" smtClean="0">
                <a:solidFill>
                  <a:schemeClr val="accent6">
                    <a:lumMod val="75000"/>
                  </a:schemeClr>
                </a:solidFill>
              </a:rPr>
              <a:t>: Wonach Unternehmen suchen </a:t>
            </a:r>
          </a:p>
          <a:p>
            <a:pPr marL="457200" indent="-457200">
              <a:buFont typeface="+mj-lt"/>
              <a:buAutoNum type="arabicPeriod"/>
            </a:pPr>
            <a:endParaRPr lang="de-AT" dirty="0"/>
          </a:p>
        </p:txBody>
      </p:sp>
      <p:sp>
        <p:nvSpPr>
          <p:cNvPr id="5" name="Rechteck 4"/>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2381619617"/>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Abitur geschafft – und dann?</a:t>
            </a:r>
            <a:endParaRPr lang="de-AT" dirty="0"/>
          </a:p>
        </p:txBody>
      </p:sp>
      <p:pic>
        <p:nvPicPr>
          <p:cNvPr id="4" name="Picture 18" descr="http://vitalitaetsrad.at/img/zwischendankeschoen_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05" y="1572592"/>
            <a:ext cx="3455358" cy="23082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juergenzwickel.com/wp-content/uploads/2014/12/Ma%CC%88nnchen-auf-Fragezeich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689" y="1392006"/>
            <a:ext cx="2605750" cy="26057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4177238226"/>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Duales Studium „International Business“</a:t>
            </a:r>
            <a:endParaRPr lang="de-DE" dirty="0"/>
          </a:p>
        </p:txBody>
      </p:sp>
      <p:pic>
        <p:nvPicPr>
          <p:cNvPr id="1028" name="Picture 4" descr="http://upload.wikimedia.org/wikipedia/commons/3/3e/090321_DHBW_MA_Infota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63" y="2456120"/>
            <a:ext cx="2663008" cy="1775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karriere.pepperl-fuchs.com/uploads/pics/DHBW-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36" y="1195849"/>
            <a:ext cx="2305523" cy="962556"/>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2"/>
          <p:cNvSpPr>
            <a:spLocks noGrp="1"/>
          </p:cNvSpPr>
          <p:nvPr>
            <p:ph type="body" sz="quarter" idx="26"/>
          </p:nvPr>
        </p:nvSpPr>
        <p:spPr>
          <a:xfrm>
            <a:off x="3232298" y="1381929"/>
            <a:ext cx="5624622" cy="2711301"/>
          </a:xfrm>
        </p:spPr>
        <p:txBody>
          <a:bodyPr/>
          <a:lstStyle/>
          <a:p>
            <a:pPr>
              <a:lnSpc>
                <a:spcPct val="150000"/>
              </a:lnSpc>
            </a:pPr>
            <a:r>
              <a:rPr lang="de-DE" sz="1400" u="sng" dirty="0" smtClean="0">
                <a:solidFill>
                  <a:schemeClr val="bg1">
                    <a:lumMod val="50000"/>
                  </a:schemeClr>
                </a:solidFill>
              </a:rPr>
              <a:t>Kurzer Überblick:</a:t>
            </a:r>
          </a:p>
          <a:p>
            <a:pPr marL="342900" indent="-342900">
              <a:lnSpc>
                <a:spcPct val="150000"/>
              </a:lnSpc>
              <a:buFont typeface="Arial" panose="020B0604020202020204" pitchFamily="34" charset="0"/>
              <a:buChar char="•"/>
            </a:pPr>
            <a:r>
              <a:rPr lang="de-DE" sz="1400" dirty="0" smtClean="0">
                <a:solidFill>
                  <a:schemeClr val="bg1">
                    <a:lumMod val="50000"/>
                  </a:schemeClr>
                </a:solidFill>
              </a:rPr>
              <a:t>3-jähriger Studiengang in Kooperation mit einem Unternehmen</a:t>
            </a:r>
          </a:p>
          <a:p>
            <a:pPr marL="342900" indent="-342900">
              <a:lnSpc>
                <a:spcPct val="150000"/>
              </a:lnSpc>
              <a:buFont typeface="Arial" panose="020B0604020202020204" pitchFamily="34" charset="0"/>
              <a:buChar char="•"/>
            </a:pPr>
            <a:r>
              <a:rPr lang="de-DE" sz="1400" dirty="0" smtClean="0">
                <a:solidFill>
                  <a:schemeClr val="bg1">
                    <a:lumMod val="50000"/>
                  </a:schemeClr>
                </a:solidFill>
              </a:rPr>
              <a:t>Abschluss „Bachelor </a:t>
            </a:r>
            <a:r>
              <a:rPr lang="de-DE" sz="1400" dirty="0" err="1" smtClean="0">
                <a:solidFill>
                  <a:schemeClr val="bg1">
                    <a:lumMod val="50000"/>
                  </a:schemeClr>
                </a:solidFill>
              </a:rPr>
              <a:t>of</a:t>
            </a:r>
            <a:r>
              <a:rPr lang="de-DE" sz="1400" dirty="0" smtClean="0">
                <a:solidFill>
                  <a:schemeClr val="bg1">
                    <a:lumMod val="50000"/>
                  </a:schemeClr>
                </a:solidFill>
              </a:rPr>
              <a:t> </a:t>
            </a:r>
            <a:r>
              <a:rPr lang="de-DE" sz="1400" dirty="0" err="1" smtClean="0">
                <a:solidFill>
                  <a:schemeClr val="bg1">
                    <a:lumMod val="50000"/>
                  </a:schemeClr>
                </a:solidFill>
              </a:rPr>
              <a:t>Arts</a:t>
            </a:r>
            <a:r>
              <a:rPr lang="de-DE" sz="1400" dirty="0">
                <a:solidFill>
                  <a:schemeClr val="bg1">
                    <a:lumMod val="50000"/>
                  </a:schemeClr>
                </a:solidFill>
              </a:rPr>
              <a:t> </a:t>
            </a:r>
            <a:r>
              <a:rPr lang="de-DE" sz="1400" dirty="0" smtClean="0">
                <a:solidFill>
                  <a:schemeClr val="bg1">
                    <a:lumMod val="50000"/>
                  </a:schemeClr>
                </a:solidFill>
              </a:rPr>
              <a:t>(B.A.)“</a:t>
            </a:r>
          </a:p>
          <a:p>
            <a:pPr marL="342900" indent="-342900">
              <a:lnSpc>
                <a:spcPct val="150000"/>
              </a:lnSpc>
              <a:buFont typeface="Arial" panose="020B0604020202020204" pitchFamily="34" charset="0"/>
              <a:buChar char="•"/>
            </a:pPr>
            <a:r>
              <a:rPr lang="de-DE" sz="1400" dirty="0" smtClean="0">
                <a:solidFill>
                  <a:schemeClr val="bg1">
                    <a:lumMod val="50000"/>
                  </a:schemeClr>
                </a:solidFill>
              </a:rPr>
              <a:t>Theoriesemester (DHBW) + Praktika (Unternehmen) im Wechsel</a:t>
            </a:r>
          </a:p>
          <a:p>
            <a:pPr marL="342900" indent="-342900">
              <a:lnSpc>
                <a:spcPct val="150000"/>
              </a:lnSpc>
              <a:buFont typeface="Arial" panose="020B0604020202020204" pitchFamily="34" charset="0"/>
              <a:buChar char="•"/>
            </a:pPr>
            <a:r>
              <a:rPr lang="de-DE" sz="1400" dirty="0" smtClean="0">
                <a:solidFill>
                  <a:schemeClr val="bg1">
                    <a:lumMod val="50000"/>
                  </a:schemeClr>
                </a:solidFill>
              </a:rPr>
              <a:t>Unterrichtssprachen: Deutsch und Englisch</a:t>
            </a:r>
          </a:p>
          <a:p>
            <a:pPr marL="342900" indent="-342900">
              <a:lnSpc>
                <a:spcPct val="150000"/>
              </a:lnSpc>
              <a:buFont typeface="Arial" panose="020B0604020202020204" pitchFamily="34" charset="0"/>
              <a:buChar char="•"/>
            </a:pPr>
            <a:r>
              <a:rPr lang="de-DE" sz="1400" dirty="0" smtClean="0">
                <a:solidFill>
                  <a:schemeClr val="bg1">
                    <a:lumMod val="50000"/>
                  </a:schemeClr>
                </a:solidFill>
              </a:rPr>
              <a:t>Lehrkräfte aus der Unternehmenspraxis</a:t>
            </a:r>
          </a:p>
          <a:p>
            <a:pPr marL="342900" indent="-342900">
              <a:lnSpc>
                <a:spcPct val="150000"/>
              </a:lnSpc>
              <a:buFont typeface="Arial" panose="020B0604020202020204" pitchFamily="34" charset="0"/>
              <a:buChar char="•"/>
            </a:pPr>
            <a:r>
              <a:rPr lang="de-DE" sz="1400" dirty="0" smtClean="0">
                <a:solidFill>
                  <a:schemeClr val="bg1">
                    <a:lumMod val="50000"/>
                  </a:schemeClr>
                </a:solidFill>
              </a:rPr>
              <a:t>Schwerpunktwahl: Logistik, Marketing, Personalmanagement, Finance</a:t>
            </a:r>
          </a:p>
          <a:p>
            <a:pPr marL="342900" indent="-342900">
              <a:lnSpc>
                <a:spcPct val="150000"/>
              </a:lnSpc>
              <a:buFont typeface="Arial" panose="020B0604020202020204" pitchFamily="34" charset="0"/>
              <a:buChar char="•"/>
            </a:pPr>
            <a:r>
              <a:rPr lang="de-DE" sz="1400" i="1" dirty="0" smtClean="0">
                <a:solidFill>
                  <a:schemeClr val="bg1">
                    <a:lumMod val="50000"/>
                  </a:schemeClr>
                </a:solidFill>
              </a:rPr>
              <a:t>3-monatiges </a:t>
            </a:r>
            <a:r>
              <a:rPr lang="de-DE" sz="1400" i="1" dirty="0">
                <a:solidFill>
                  <a:schemeClr val="bg1">
                    <a:lumMod val="50000"/>
                  </a:schemeClr>
                </a:solidFill>
              </a:rPr>
              <a:t>Auslandspraktikum bei einer </a:t>
            </a:r>
            <a:r>
              <a:rPr lang="de-DE" sz="1400" i="1" dirty="0" smtClean="0">
                <a:solidFill>
                  <a:schemeClr val="bg1">
                    <a:lumMod val="50000"/>
                  </a:schemeClr>
                </a:solidFill>
              </a:rPr>
              <a:t>Tochtergesellschaft</a:t>
            </a:r>
          </a:p>
          <a:p>
            <a:pPr marL="342900" indent="-342900">
              <a:lnSpc>
                <a:spcPct val="150000"/>
              </a:lnSpc>
              <a:buFont typeface="Arial" panose="020B0604020202020204" pitchFamily="34" charset="0"/>
              <a:buChar char="•"/>
            </a:pPr>
            <a:r>
              <a:rPr lang="de-DE" sz="1400" i="1" dirty="0" smtClean="0">
                <a:solidFill>
                  <a:schemeClr val="bg1">
                    <a:lumMod val="50000"/>
                  </a:schemeClr>
                </a:solidFill>
              </a:rPr>
              <a:t>Auslandssemester </a:t>
            </a:r>
            <a:r>
              <a:rPr lang="de-DE" sz="1400" i="1" dirty="0">
                <a:solidFill>
                  <a:schemeClr val="bg1">
                    <a:lumMod val="50000"/>
                  </a:schemeClr>
                </a:solidFill>
              </a:rPr>
              <a:t>an einer </a:t>
            </a:r>
            <a:r>
              <a:rPr lang="de-DE" sz="1400" i="1" dirty="0" smtClean="0">
                <a:solidFill>
                  <a:schemeClr val="bg1">
                    <a:lumMod val="50000"/>
                  </a:schemeClr>
                </a:solidFill>
              </a:rPr>
              <a:t>Partner-Universität der DHBW im </a:t>
            </a:r>
            <a:r>
              <a:rPr lang="de-DE" sz="1400" i="1" dirty="0">
                <a:solidFill>
                  <a:schemeClr val="bg1">
                    <a:lumMod val="50000"/>
                  </a:schemeClr>
                </a:solidFill>
              </a:rPr>
              <a:t>Ausland</a:t>
            </a:r>
          </a:p>
          <a:p>
            <a:pPr marL="342900" indent="-342900">
              <a:lnSpc>
                <a:spcPct val="150000"/>
              </a:lnSpc>
              <a:buFont typeface="Arial" panose="020B0604020202020204" pitchFamily="34" charset="0"/>
              <a:buChar char="•"/>
            </a:pPr>
            <a:endParaRPr lang="de-DE" sz="1400" dirty="0" smtClean="0">
              <a:solidFill>
                <a:schemeClr val="bg1">
                  <a:lumMod val="50000"/>
                </a:schemeClr>
              </a:solidFill>
            </a:endParaRPr>
          </a:p>
        </p:txBody>
      </p:sp>
      <p:sp>
        <p:nvSpPr>
          <p:cNvPr id="10" name="Rechteck 9"/>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1442417377"/>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Sirona – </a:t>
            </a:r>
            <a:r>
              <a:rPr lang="de-DE" dirty="0" err="1" smtClean="0"/>
              <a:t>the</a:t>
            </a:r>
            <a:r>
              <a:rPr lang="de-DE" dirty="0" smtClean="0"/>
              <a:t> dental </a:t>
            </a:r>
            <a:r>
              <a:rPr lang="de-DE" dirty="0" err="1" smtClean="0"/>
              <a:t>company</a:t>
            </a:r>
            <a:endParaRPr lang="de-DE" dirty="0"/>
          </a:p>
        </p:txBody>
      </p:sp>
      <p:sp>
        <p:nvSpPr>
          <p:cNvPr id="3" name="Textplatzhalter 10"/>
          <p:cNvSpPr txBox="1">
            <a:spLocks/>
          </p:cNvSpPr>
          <p:nvPr/>
        </p:nvSpPr>
        <p:spPr bwMode="auto">
          <a:xfrm>
            <a:off x="308342" y="1262975"/>
            <a:ext cx="2530551" cy="2886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8288" indent="-268288" algn="l" rtl="0" eaLnBrk="0" fontAlgn="base" hangingPunct="0">
              <a:spcBef>
                <a:spcPct val="50000"/>
              </a:spcBef>
              <a:spcAft>
                <a:spcPct val="0"/>
              </a:spcAft>
              <a:buClr>
                <a:schemeClr val="accent1"/>
              </a:buClr>
              <a:buSzPct val="80000"/>
              <a:buFont typeface="Wingdings" pitchFamily="2" charset="2"/>
              <a:buNone/>
              <a:defRPr sz="1400" b="0" spc="0" baseline="0">
                <a:solidFill>
                  <a:schemeClr val="tx1"/>
                </a:solidFill>
                <a:latin typeface="Calibri" pitchFamily="34" charset="0"/>
                <a:ea typeface="+mn-ea"/>
                <a:cs typeface="Calibri" pitchFamily="34" charset="0"/>
              </a:defRPr>
            </a:lvl1pPr>
            <a:lvl2pPr marL="536575" indent="-266700" algn="l" rtl="0" eaLnBrk="0" fontAlgn="base" hangingPunct="0">
              <a:spcBef>
                <a:spcPct val="20000"/>
              </a:spcBef>
              <a:spcAft>
                <a:spcPct val="0"/>
              </a:spcAft>
              <a:buSzPct val="80000"/>
              <a:buBlip>
                <a:blip r:embed="rId3"/>
              </a:buBlip>
              <a:defRPr sz="1400">
                <a:solidFill>
                  <a:schemeClr val="tx1"/>
                </a:solidFill>
                <a:latin typeface="+mn-lt"/>
              </a:defRPr>
            </a:lvl2pPr>
            <a:lvl3pPr marL="895350" indent="-179388"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3pPr>
            <a:lvl4pPr marL="1257300" indent="-182563"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1400">
                <a:solidFill>
                  <a:schemeClr val="tx1"/>
                </a:solidFill>
                <a:latin typeface="+mn-lt"/>
              </a:defRPr>
            </a:lvl9pPr>
          </a:lstStyle>
          <a:p>
            <a:pPr marL="0" indent="0">
              <a:lnSpc>
                <a:spcPct val="130000"/>
              </a:lnSpc>
              <a:spcBef>
                <a:spcPts val="0"/>
              </a:spcBef>
            </a:pPr>
            <a:r>
              <a:rPr lang="de-AT" b="1" i="1" kern="0" dirty="0" smtClean="0">
                <a:solidFill>
                  <a:schemeClr val="accent6">
                    <a:lumMod val="75000"/>
                  </a:schemeClr>
                </a:solidFill>
              </a:rPr>
              <a:t>Sirona</a:t>
            </a:r>
          </a:p>
          <a:p>
            <a:pPr marL="285750" indent="-285750">
              <a:lnSpc>
                <a:spcPct val="130000"/>
              </a:lnSpc>
              <a:spcBef>
                <a:spcPts val="0"/>
              </a:spcBef>
              <a:buFont typeface="Arial" panose="020B0604020202020204" pitchFamily="34" charset="0"/>
              <a:buChar char="•"/>
            </a:pPr>
            <a:r>
              <a:rPr lang="de-AT" i="1" kern="0" dirty="0">
                <a:solidFill>
                  <a:schemeClr val="accent6">
                    <a:lumMod val="75000"/>
                  </a:schemeClr>
                </a:solidFill>
              </a:rPr>
              <a:t>i</a:t>
            </a:r>
            <a:r>
              <a:rPr lang="de-AT" i="1" kern="0" dirty="0" smtClean="0">
                <a:solidFill>
                  <a:schemeClr val="accent6">
                    <a:lumMod val="75000"/>
                  </a:schemeClr>
                </a:solidFill>
              </a:rPr>
              <a:t>st globaler Markt- und Technologieführer  in der Dentalindustrie </a:t>
            </a:r>
          </a:p>
          <a:p>
            <a:pPr marL="285750" indent="-285750">
              <a:lnSpc>
                <a:spcPct val="130000"/>
              </a:lnSpc>
              <a:spcBef>
                <a:spcPts val="0"/>
              </a:spcBef>
              <a:buFont typeface="Arial" panose="020B0604020202020204" pitchFamily="34" charset="0"/>
              <a:buChar char="•"/>
            </a:pPr>
            <a:r>
              <a:rPr lang="de-AT" i="1" kern="0" dirty="0">
                <a:solidFill>
                  <a:schemeClr val="accent6">
                    <a:lumMod val="75000"/>
                  </a:schemeClr>
                </a:solidFill>
              </a:rPr>
              <a:t>i</a:t>
            </a:r>
            <a:r>
              <a:rPr lang="de-AT" i="1" kern="0" dirty="0" smtClean="0">
                <a:solidFill>
                  <a:schemeClr val="accent6">
                    <a:lumMod val="75000"/>
                  </a:schemeClr>
                </a:solidFill>
              </a:rPr>
              <a:t>st weltweiter Partner für Zahnarztpraxen, Zahnkliniken, Dentallabors </a:t>
            </a:r>
          </a:p>
          <a:p>
            <a:pPr marL="285750" indent="-285750">
              <a:lnSpc>
                <a:spcPct val="130000"/>
              </a:lnSpc>
              <a:spcBef>
                <a:spcPts val="0"/>
              </a:spcBef>
              <a:buFont typeface="Arial" panose="020B0604020202020204" pitchFamily="34" charset="0"/>
              <a:buChar char="•"/>
            </a:pPr>
            <a:r>
              <a:rPr lang="de-AT" i="1" kern="0" dirty="0" smtClean="0">
                <a:solidFill>
                  <a:schemeClr val="accent6">
                    <a:lumMod val="75000"/>
                  </a:schemeClr>
                </a:solidFill>
              </a:rPr>
              <a:t>entwickelt und produziert das komplette Spektrum an dentalen Ausstattungsgütern</a:t>
            </a:r>
            <a:endParaRPr lang="de-DE" i="1" kern="0" dirty="0" smtClean="0">
              <a:solidFill>
                <a:schemeClr val="accent6">
                  <a:lumMod val="75000"/>
                </a:schemeClr>
              </a:solidFill>
            </a:endParaRPr>
          </a:p>
        </p:txBody>
      </p:sp>
      <p:pic>
        <p:nvPicPr>
          <p:cNvPr id="5" name="Picture 2" descr="C:\Users\fbeger\Desktop\12_ids2013_PPT\Bilder\f2_sirona_building_klein.jpg"/>
          <p:cNvPicPr preferRelativeResize="0">
            <a:picLocks noChangeAspect="1" noChangeArrowheads="1"/>
          </p:cNvPicPr>
          <p:nvPr/>
        </p:nvPicPr>
        <p:blipFill rotWithShape="1">
          <a:blip r:embed="rId4" cstate="print"/>
          <a:srcRect l="8561" r="12547"/>
          <a:stretch/>
        </p:blipFill>
        <p:spPr bwMode="auto">
          <a:xfrm>
            <a:off x="2955850" y="1237542"/>
            <a:ext cx="5912173" cy="3078267"/>
          </a:xfrm>
          <a:prstGeom prst="rect">
            <a:avLst/>
          </a:prstGeom>
          <a:noFill/>
        </p:spPr>
      </p:pic>
      <p:sp>
        <p:nvSpPr>
          <p:cNvPr id="8" name="Rechteck 7"/>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1905394057"/>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Sirona – The Dental Company</a:t>
            </a:r>
            <a:endParaRPr lang="de-DE" sz="1800" dirty="0"/>
          </a:p>
        </p:txBody>
      </p:sp>
      <p:sp>
        <p:nvSpPr>
          <p:cNvPr id="7" name="Textfeld 6"/>
          <p:cNvSpPr txBox="1"/>
          <p:nvPr/>
        </p:nvSpPr>
        <p:spPr>
          <a:xfrm>
            <a:off x="594761" y="4048054"/>
            <a:ext cx="1841241" cy="255134"/>
          </a:xfrm>
          <a:prstGeom prst="rect">
            <a:avLst/>
          </a:prstGeom>
          <a:noFill/>
        </p:spPr>
        <p:txBody>
          <a:bodyPr wrap="square" rtlCol="0">
            <a:spAutoFit/>
          </a:bodyPr>
          <a:lstStyle/>
          <a:p>
            <a:pPr>
              <a:lnSpc>
                <a:spcPts val="1200"/>
              </a:lnSpc>
            </a:pPr>
            <a:r>
              <a:rPr lang="de-DE" sz="1400" dirty="0" smtClean="0">
                <a:solidFill>
                  <a:schemeClr val="accent6">
                    <a:lumMod val="75000"/>
                  </a:schemeClr>
                </a:solidFill>
                <a:latin typeface="Calibri" pitchFamily="34" charset="0"/>
                <a:cs typeface="Calibri" pitchFamily="34" charset="0"/>
              </a:rPr>
              <a:t>Behandlungseinheiten</a:t>
            </a:r>
            <a:endParaRPr lang="de-DE" sz="1400" dirty="0">
              <a:solidFill>
                <a:schemeClr val="accent6">
                  <a:lumMod val="75000"/>
                </a:schemeClr>
              </a:solidFill>
              <a:latin typeface="Calibri" pitchFamily="34" charset="0"/>
              <a:cs typeface="Calibri" pitchFamily="34" charset="0"/>
            </a:endParaRPr>
          </a:p>
        </p:txBody>
      </p:sp>
      <p:sp>
        <p:nvSpPr>
          <p:cNvPr id="8" name="Textfeld 7"/>
          <p:cNvSpPr txBox="1"/>
          <p:nvPr/>
        </p:nvSpPr>
        <p:spPr>
          <a:xfrm>
            <a:off x="2679277" y="4048054"/>
            <a:ext cx="1402814" cy="246221"/>
          </a:xfrm>
          <a:prstGeom prst="rect">
            <a:avLst/>
          </a:prstGeom>
          <a:noFill/>
        </p:spPr>
        <p:txBody>
          <a:bodyPr wrap="square" rtlCol="0">
            <a:spAutoFit/>
          </a:bodyPr>
          <a:lstStyle/>
          <a:p>
            <a:pPr>
              <a:lnSpc>
                <a:spcPts val="1200"/>
              </a:lnSpc>
            </a:pPr>
            <a:r>
              <a:rPr lang="de-DE" sz="1400" dirty="0" smtClean="0">
                <a:solidFill>
                  <a:schemeClr val="accent6">
                    <a:lumMod val="75000"/>
                  </a:schemeClr>
                </a:solidFill>
                <a:latin typeface="Calibri" pitchFamily="34" charset="0"/>
                <a:cs typeface="Calibri" pitchFamily="34" charset="0"/>
              </a:rPr>
              <a:t>Hygienesysteme</a:t>
            </a:r>
            <a:endParaRPr lang="de-DE" sz="1400" dirty="0">
              <a:solidFill>
                <a:schemeClr val="accent6">
                  <a:lumMod val="75000"/>
                </a:schemeClr>
              </a:solidFill>
              <a:latin typeface="Calibri" pitchFamily="34" charset="0"/>
              <a:cs typeface="Calibri" pitchFamily="34" charset="0"/>
            </a:endParaRPr>
          </a:p>
        </p:txBody>
      </p:sp>
      <p:sp>
        <p:nvSpPr>
          <p:cNvPr id="9" name="Textfeld 8"/>
          <p:cNvSpPr txBox="1"/>
          <p:nvPr/>
        </p:nvSpPr>
        <p:spPr>
          <a:xfrm>
            <a:off x="4324092" y="4048054"/>
            <a:ext cx="1238052" cy="400110"/>
          </a:xfrm>
          <a:prstGeom prst="rect">
            <a:avLst/>
          </a:prstGeom>
          <a:noFill/>
        </p:spPr>
        <p:txBody>
          <a:bodyPr wrap="square" rtlCol="0">
            <a:spAutoFit/>
          </a:bodyPr>
          <a:lstStyle/>
          <a:p>
            <a:pPr>
              <a:lnSpc>
                <a:spcPts val="1200"/>
              </a:lnSpc>
            </a:pPr>
            <a:r>
              <a:rPr lang="de-DE" sz="1400" dirty="0" smtClean="0">
                <a:solidFill>
                  <a:schemeClr val="accent6">
                    <a:lumMod val="75000"/>
                  </a:schemeClr>
                </a:solidFill>
                <a:latin typeface="Calibri" pitchFamily="34" charset="0"/>
                <a:cs typeface="Calibri" pitchFamily="34" charset="0"/>
              </a:rPr>
              <a:t>CAD/CAM Systeme</a:t>
            </a:r>
            <a:endParaRPr lang="de-DE" sz="1400" dirty="0">
              <a:solidFill>
                <a:schemeClr val="accent6">
                  <a:lumMod val="75000"/>
                </a:schemeClr>
              </a:solidFill>
              <a:latin typeface="Calibri" pitchFamily="34" charset="0"/>
              <a:cs typeface="Calibri" pitchFamily="34" charset="0"/>
            </a:endParaRPr>
          </a:p>
        </p:txBody>
      </p:sp>
      <p:sp>
        <p:nvSpPr>
          <p:cNvPr id="10" name="Textfeld 9"/>
          <p:cNvSpPr txBox="1"/>
          <p:nvPr/>
        </p:nvSpPr>
        <p:spPr>
          <a:xfrm>
            <a:off x="5702841" y="4048053"/>
            <a:ext cx="1568188" cy="400110"/>
          </a:xfrm>
          <a:prstGeom prst="rect">
            <a:avLst/>
          </a:prstGeom>
          <a:noFill/>
        </p:spPr>
        <p:txBody>
          <a:bodyPr wrap="square" rtlCol="0">
            <a:spAutoFit/>
          </a:bodyPr>
          <a:lstStyle/>
          <a:p>
            <a:pPr>
              <a:lnSpc>
                <a:spcPts val="1200"/>
              </a:lnSpc>
            </a:pPr>
            <a:r>
              <a:rPr lang="de-DE" sz="1400" dirty="0" smtClean="0">
                <a:solidFill>
                  <a:schemeClr val="accent6">
                    <a:lumMod val="75000"/>
                  </a:schemeClr>
                </a:solidFill>
                <a:latin typeface="Calibri" pitchFamily="34" charset="0"/>
                <a:cs typeface="Calibri" pitchFamily="34" charset="0"/>
              </a:rPr>
              <a:t>Bildgebende Systeme</a:t>
            </a:r>
            <a:endParaRPr lang="de-DE" sz="1400" dirty="0">
              <a:solidFill>
                <a:schemeClr val="accent6">
                  <a:lumMod val="75000"/>
                </a:schemeClr>
              </a:solidFill>
              <a:latin typeface="Calibri" pitchFamily="34" charset="0"/>
              <a:cs typeface="Calibri" pitchFamily="34" charset="0"/>
            </a:endParaRPr>
          </a:p>
        </p:txBody>
      </p:sp>
      <p:sp>
        <p:nvSpPr>
          <p:cNvPr id="11" name="Textfeld 10"/>
          <p:cNvSpPr txBox="1"/>
          <p:nvPr/>
        </p:nvSpPr>
        <p:spPr>
          <a:xfrm>
            <a:off x="7087479" y="4048054"/>
            <a:ext cx="1346576" cy="246221"/>
          </a:xfrm>
          <a:prstGeom prst="rect">
            <a:avLst/>
          </a:prstGeom>
          <a:noFill/>
        </p:spPr>
        <p:txBody>
          <a:bodyPr wrap="square" rtlCol="0">
            <a:spAutoFit/>
          </a:bodyPr>
          <a:lstStyle/>
          <a:p>
            <a:pPr>
              <a:lnSpc>
                <a:spcPts val="1200"/>
              </a:lnSpc>
            </a:pPr>
            <a:r>
              <a:rPr lang="de-DE" sz="1400" dirty="0" smtClean="0">
                <a:solidFill>
                  <a:schemeClr val="accent6">
                    <a:lumMod val="75000"/>
                  </a:schemeClr>
                </a:solidFill>
                <a:latin typeface="Calibri" pitchFamily="34" charset="0"/>
                <a:cs typeface="Calibri" pitchFamily="34" charset="0"/>
              </a:rPr>
              <a:t>Instrumente</a:t>
            </a:r>
            <a:endParaRPr lang="de-DE" sz="1400" dirty="0">
              <a:solidFill>
                <a:schemeClr val="accent6">
                  <a:lumMod val="75000"/>
                </a:schemeClr>
              </a:solidFill>
              <a:latin typeface="Calibri" pitchFamily="34" charset="0"/>
              <a:cs typeface="Calibri" pitchFamily="34" charset="0"/>
            </a:endParaRPr>
          </a:p>
        </p:txBody>
      </p:sp>
      <p:pic>
        <p:nvPicPr>
          <p:cNvPr id="12" name="Picture 3" descr="\\SERVERG5\01_projekte\83_Sirona\08_PPT-Baukasten\work\Bilder\hygienesysteme_ohneMaske.png"/>
          <p:cNvPicPr>
            <a:picLocks noChangeAspect="1" noChangeArrowheads="1"/>
          </p:cNvPicPr>
          <p:nvPr/>
        </p:nvPicPr>
        <p:blipFill>
          <a:blip r:embed="rId3" cstate="print"/>
          <a:srcRect/>
          <a:stretch>
            <a:fillRect/>
          </a:stretch>
        </p:blipFill>
        <p:spPr bwMode="auto">
          <a:xfrm>
            <a:off x="2869088" y="2088686"/>
            <a:ext cx="1298908" cy="1584219"/>
          </a:xfrm>
          <a:prstGeom prst="rect">
            <a:avLst/>
          </a:prstGeom>
          <a:noFill/>
        </p:spPr>
      </p:pic>
      <p:pic>
        <p:nvPicPr>
          <p:cNvPr id="13" name="Picture 4" descr="\\SERVERG5\01_projekte\83_Sirona\08_PPT-Baukasten\work\Bilder\cad_cam_ohneMaske.png"/>
          <p:cNvPicPr>
            <a:picLocks noChangeAspect="1" noChangeArrowheads="1"/>
          </p:cNvPicPr>
          <p:nvPr/>
        </p:nvPicPr>
        <p:blipFill>
          <a:blip r:embed="rId4" cstate="print"/>
          <a:srcRect/>
          <a:stretch>
            <a:fillRect/>
          </a:stretch>
        </p:blipFill>
        <p:spPr bwMode="auto">
          <a:xfrm>
            <a:off x="4245607" y="1702560"/>
            <a:ext cx="912483" cy="1917958"/>
          </a:xfrm>
          <a:prstGeom prst="rect">
            <a:avLst/>
          </a:prstGeom>
          <a:noFill/>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22" t="4091" r="37297" b="19994"/>
          <a:stretch/>
        </p:blipFill>
        <p:spPr bwMode="auto">
          <a:xfrm>
            <a:off x="5721636" y="1807673"/>
            <a:ext cx="1238263" cy="1732208"/>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5" name="Picture 2" descr="\\SERVERG5\01_projekte\83_Sirona\08_PPT-Baukasten\work\Bilder\behandlungseinheiten_ohneMaske.png"/>
          <p:cNvPicPr>
            <a:picLocks noChangeAspect="1" noChangeArrowheads="1"/>
          </p:cNvPicPr>
          <p:nvPr/>
        </p:nvPicPr>
        <p:blipFill>
          <a:blip r:embed="rId6" cstate="print"/>
          <a:srcRect/>
          <a:stretch>
            <a:fillRect/>
          </a:stretch>
        </p:blipFill>
        <p:spPr bwMode="auto">
          <a:xfrm>
            <a:off x="594761" y="2366988"/>
            <a:ext cx="2054966" cy="1253530"/>
          </a:xfrm>
          <a:prstGeom prst="rect">
            <a:avLst/>
          </a:prstGeom>
          <a:noFill/>
        </p:spPr>
      </p:pic>
      <p:pic>
        <p:nvPicPr>
          <p:cNvPr id="16" name="Picture 6" descr="\\SERVERG5\01_projekte\83_Sirona\08_PPT-Baukasten\work\Bilder\instrumente_ohneMaske.png"/>
          <p:cNvPicPr>
            <a:picLocks noChangeAspect="1" noChangeArrowheads="1"/>
          </p:cNvPicPr>
          <p:nvPr/>
        </p:nvPicPr>
        <p:blipFill>
          <a:blip r:embed="rId7" cstate="print"/>
          <a:srcRect/>
          <a:stretch>
            <a:fillRect/>
          </a:stretch>
        </p:blipFill>
        <p:spPr bwMode="auto">
          <a:xfrm>
            <a:off x="7394854" y="2049997"/>
            <a:ext cx="538389" cy="1479211"/>
          </a:xfrm>
          <a:prstGeom prst="rect">
            <a:avLst/>
          </a:prstGeom>
          <a:noFill/>
        </p:spPr>
      </p:pic>
      <p:sp>
        <p:nvSpPr>
          <p:cNvPr id="17" name="Rechteck 16"/>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2780902804"/>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Sirona – The Dental Company</a:t>
            </a:r>
            <a:endParaRPr lang="de-DE" dirty="0"/>
          </a:p>
        </p:txBody>
      </p:sp>
      <p:pic>
        <p:nvPicPr>
          <p:cNvPr id="4" name="Sirona Karte 1.png" descr="/Users/ingeborg/Desktop/pdf/Sirona Karte 3.jpg"/>
          <p:cNvPicPr>
            <a:picLocks noChangeAspect="1"/>
          </p:cNvPicPr>
          <p:nvPr/>
        </p:nvPicPr>
        <p:blipFill>
          <a:blip r:embed="rId3" r:link="rId4" cstate="print"/>
          <a:srcRect/>
          <a:stretch>
            <a:fillRect/>
          </a:stretch>
        </p:blipFill>
        <p:spPr bwMode="auto">
          <a:xfrm>
            <a:off x="2209799" y="872375"/>
            <a:ext cx="6934199" cy="3682634"/>
          </a:xfrm>
          <a:prstGeom prst="rect">
            <a:avLst/>
          </a:prstGeom>
          <a:noFill/>
          <a:ln w="9525">
            <a:noFill/>
            <a:miter lim="800000"/>
            <a:headEnd/>
            <a:tailEnd/>
          </a:ln>
        </p:spPr>
      </p:pic>
      <p:sp>
        <p:nvSpPr>
          <p:cNvPr id="5" name="Rechteck 4"/>
          <p:cNvSpPr/>
          <p:nvPr/>
        </p:nvSpPr>
        <p:spPr>
          <a:xfrm>
            <a:off x="257429" y="978032"/>
            <a:ext cx="3761677" cy="1612749"/>
          </a:xfrm>
          <a:prstGeom prst="rect">
            <a:avLst/>
          </a:prstGeom>
        </p:spPr>
        <p:txBody>
          <a:bodyPr wrap="square">
            <a:spAutoFit/>
          </a:bodyPr>
          <a:lstStyle/>
          <a:p>
            <a:pPr marL="0" indent="0">
              <a:spcBef>
                <a:spcPts val="1800"/>
              </a:spcBef>
              <a:buFont typeface="Wingdings" pitchFamily="2" charset="2"/>
              <a:buNone/>
            </a:pPr>
            <a:r>
              <a:rPr lang="de-DE" sz="1600" b="1" cap="all" spc="-100" dirty="0" smtClean="0">
                <a:solidFill>
                  <a:srgbClr val="F6A800"/>
                </a:solidFill>
              </a:rPr>
              <a:t>3.300</a:t>
            </a:r>
            <a:r>
              <a:rPr lang="de-DE" sz="1600" cap="all" spc="-100" dirty="0" smtClean="0">
                <a:solidFill>
                  <a:srgbClr val="F6A800"/>
                </a:solidFill>
              </a:rPr>
              <a:t> </a:t>
            </a:r>
            <a:r>
              <a:rPr lang="de-DE" sz="1600" cap="small" spc="-100" dirty="0" err="1" smtClean="0">
                <a:solidFill>
                  <a:srgbClr val="F6A800"/>
                </a:solidFill>
              </a:rPr>
              <a:t>mitarbeiter</a:t>
            </a:r>
            <a:r>
              <a:rPr lang="de-DE" sz="1600" cap="all" spc="-100" dirty="0" smtClean="0">
                <a:solidFill>
                  <a:srgbClr val="F6A800"/>
                </a:solidFill>
              </a:rPr>
              <a:t> *</a:t>
            </a:r>
            <a:endParaRPr lang="de-DE" sz="2800" cap="all" spc="-100" dirty="0">
              <a:solidFill>
                <a:srgbClr val="F6A800"/>
              </a:solidFill>
            </a:endParaRPr>
          </a:p>
          <a:p>
            <a:pPr marL="254000" lvl="1" indent="-254000">
              <a:spcBef>
                <a:spcPct val="50000"/>
              </a:spcBef>
              <a:buClr>
                <a:schemeClr val="accent1"/>
              </a:buClr>
              <a:buSzPct val="100000"/>
              <a:buFont typeface="Wingdings" panose="05000000000000000000" pitchFamily="2" charset="2"/>
              <a:buChar char="Ø"/>
              <a:defRPr/>
            </a:pPr>
            <a:r>
              <a:rPr lang="de-DE" sz="1200" dirty="0" smtClean="0">
                <a:solidFill>
                  <a:schemeClr val="accent6">
                    <a:lumMod val="75000"/>
                  </a:schemeClr>
                </a:solidFill>
                <a:latin typeface="Calibri" pitchFamily="34" charset="0"/>
                <a:cs typeface="Calibri" pitchFamily="34" charset="0"/>
              </a:rPr>
              <a:t>50 % </a:t>
            </a:r>
            <a:r>
              <a:rPr lang="de-DE" sz="1200" dirty="0">
                <a:solidFill>
                  <a:schemeClr val="accent6">
                    <a:lumMod val="75000"/>
                  </a:schemeClr>
                </a:solidFill>
                <a:latin typeface="Calibri" pitchFamily="34" charset="0"/>
                <a:cs typeface="Calibri" pitchFamily="34" charset="0"/>
              </a:rPr>
              <a:t>in </a:t>
            </a:r>
            <a:r>
              <a:rPr lang="de-DE" sz="1200" dirty="0" smtClean="0">
                <a:solidFill>
                  <a:schemeClr val="accent6">
                    <a:lumMod val="75000"/>
                  </a:schemeClr>
                </a:solidFill>
                <a:latin typeface="Calibri" pitchFamily="34" charset="0"/>
                <a:cs typeface="Calibri" pitchFamily="34" charset="0"/>
              </a:rPr>
              <a:t>Deutschland</a:t>
            </a:r>
          </a:p>
          <a:p>
            <a:pPr marL="254000" lvl="1" indent="-254000">
              <a:spcBef>
                <a:spcPct val="50000"/>
              </a:spcBef>
              <a:buClr>
                <a:schemeClr val="accent1"/>
              </a:buClr>
              <a:buSzPct val="100000"/>
              <a:buFont typeface="Wingdings" panose="05000000000000000000" pitchFamily="2" charset="2"/>
              <a:buChar char="Ø"/>
              <a:defRPr/>
            </a:pPr>
            <a:r>
              <a:rPr lang="de-DE" sz="1200" dirty="0" smtClean="0">
                <a:solidFill>
                  <a:schemeClr val="accent6">
                    <a:lumMod val="75000"/>
                  </a:schemeClr>
                </a:solidFill>
                <a:latin typeface="Calibri" pitchFamily="34" charset="0"/>
                <a:cs typeface="Calibri" pitchFamily="34" charset="0"/>
              </a:rPr>
              <a:t>50 % </a:t>
            </a:r>
            <a:r>
              <a:rPr lang="de-DE" sz="1200" dirty="0">
                <a:solidFill>
                  <a:schemeClr val="accent6">
                    <a:lumMod val="75000"/>
                  </a:schemeClr>
                </a:solidFill>
                <a:latin typeface="Calibri" pitchFamily="34" charset="0"/>
                <a:cs typeface="Calibri" pitchFamily="34" charset="0"/>
              </a:rPr>
              <a:t>außerhalb Deutschlands</a:t>
            </a:r>
          </a:p>
          <a:p>
            <a:pPr marL="254000" lvl="1" indent="-254000">
              <a:lnSpc>
                <a:spcPct val="80000"/>
              </a:lnSpc>
              <a:spcBef>
                <a:spcPct val="50000"/>
              </a:spcBef>
              <a:buClr>
                <a:schemeClr val="accent1"/>
              </a:buClr>
              <a:buSzPct val="100000"/>
              <a:buFont typeface="Wingdings" panose="05000000000000000000" pitchFamily="2" charset="2"/>
              <a:buChar char="Ø"/>
              <a:defRPr/>
            </a:pPr>
            <a:r>
              <a:rPr lang="de-DE" sz="1200" dirty="0">
                <a:solidFill>
                  <a:schemeClr val="accent6">
                    <a:lumMod val="75000"/>
                  </a:schemeClr>
                </a:solidFill>
                <a:latin typeface="Calibri" pitchFamily="34" charset="0"/>
                <a:cs typeface="Calibri" pitchFamily="34" charset="0"/>
              </a:rPr>
              <a:t>28 Niederlassungen weltweit</a:t>
            </a:r>
          </a:p>
          <a:p>
            <a:pPr marL="254000" lvl="1" indent="-254000">
              <a:lnSpc>
                <a:spcPct val="80000"/>
              </a:lnSpc>
              <a:spcBef>
                <a:spcPct val="50000"/>
              </a:spcBef>
              <a:buClr>
                <a:schemeClr val="accent1"/>
              </a:buClr>
              <a:buSzPct val="100000"/>
              <a:buFont typeface="Wingdings" panose="05000000000000000000" pitchFamily="2" charset="2"/>
              <a:buChar char="Ø"/>
              <a:defRPr/>
            </a:pPr>
            <a:r>
              <a:rPr lang="de-DE" sz="1200" dirty="0" smtClean="0">
                <a:solidFill>
                  <a:schemeClr val="accent6">
                    <a:lumMod val="75000"/>
                  </a:schemeClr>
                </a:solidFill>
                <a:latin typeface="Calibri" pitchFamily="34" charset="0"/>
                <a:cs typeface="Calibri" pitchFamily="34" charset="0"/>
              </a:rPr>
              <a:t>1,17 </a:t>
            </a:r>
            <a:r>
              <a:rPr lang="de-DE" sz="1200" dirty="0">
                <a:solidFill>
                  <a:schemeClr val="accent6">
                    <a:lumMod val="75000"/>
                  </a:schemeClr>
                </a:solidFill>
                <a:latin typeface="Calibri" pitchFamily="34" charset="0"/>
                <a:cs typeface="Calibri" pitchFamily="34" charset="0"/>
              </a:rPr>
              <a:t>Milliarden US$ Umsatz </a:t>
            </a:r>
            <a:endParaRPr lang="de-DE" sz="1200" dirty="0" smtClean="0">
              <a:solidFill>
                <a:schemeClr val="accent6">
                  <a:lumMod val="75000"/>
                </a:schemeClr>
              </a:solidFill>
              <a:latin typeface="Calibri" pitchFamily="34" charset="0"/>
              <a:cs typeface="Calibri" pitchFamily="34" charset="0"/>
            </a:endParaRPr>
          </a:p>
          <a:p>
            <a:pPr marL="0" lvl="1">
              <a:lnSpc>
                <a:spcPct val="80000"/>
              </a:lnSpc>
              <a:spcBef>
                <a:spcPct val="50000"/>
              </a:spcBef>
              <a:buClr>
                <a:schemeClr val="accent1"/>
              </a:buClr>
              <a:buSzPct val="100000"/>
              <a:tabLst>
                <a:tab pos="266700" algn="l"/>
              </a:tabLst>
              <a:defRPr/>
            </a:pPr>
            <a:r>
              <a:rPr lang="de-DE" sz="1200" dirty="0">
                <a:solidFill>
                  <a:schemeClr val="accent6">
                    <a:lumMod val="75000"/>
                  </a:schemeClr>
                </a:solidFill>
                <a:latin typeface="Calibri" pitchFamily="34" charset="0"/>
                <a:cs typeface="Calibri" pitchFamily="34" charset="0"/>
              </a:rPr>
              <a:t>	</a:t>
            </a:r>
            <a:r>
              <a:rPr lang="de-DE" sz="1200" dirty="0" smtClean="0">
                <a:solidFill>
                  <a:schemeClr val="accent6">
                    <a:lumMod val="75000"/>
                  </a:schemeClr>
                </a:solidFill>
                <a:latin typeface="Calibri" pitchFamily="34" charset="0"/>
                <a:cs typeface="Calibri" pitchFamily="34" charset="0"/>
              </a:rPr>
              <a:t>im </a:t>
            </a:r>
            <a:r>
              <a:rPr lang="de-DE" sz="1200" dirty="0">
                <a:solidFill>
                  <a:schemeClr val="accent6">
                    <a:lumMod val="75000"/>
                  </a:schemeClr>
                </a:solidFill>
                <a:latin typeface="Calibri" pitchFamily="34" charset="0"/>
                <a:cs typeface="Calibri" pitchFamily="34" charset="0"/>
              </a:rPr>
              <a:t>Geschäftsjahr </a:t>
            </a:r>
            <a:r>
              <a:rPr lang="de-DE" sz="1200" dirty="0" smtClean="0">
                <a:solidFill>
                  <a:schemeClr val="accent6">
                    <a:lumMod val="75000"/>
                  </a:schemeClr>
                </a:solidFill>
                <a:latin typeface="Calibri" pitchFamily="34" charset="0"/>
                <a:cs typeface="Calibri" pitchFamily="34" charset="0"/>
              </a:rPr>
              <a:t>2014</a:t>
            </a:r>
            <a:endParaRPr lang="de-DE" sz="1200" dirty="0">
              <a:solidFill>
                <a:schemeClr val="accent6">
                  <a:lumMod val="75000"/>
                </a:schemeClr>
              </a:solidFill>
              <a:latin typeface="Calibri" pitchFamily="34" charset="0"/>
              <a:cs typeface="Calibri" pitchFamily="34" charset="0"/>
            </a:endParaRPr>
          </a:p>
        </p:txBody>
      </p:sp>
      <p:sp>
        <p:nvSpPr>
          <p:cNvPr id="6" name="Rechteck 5"/>
          <p:cNvSpPr/>
          <p:nvPr/>
        </p:nvSpPr>
        <p:spPr>
          <a:xfrm>
            <a:off x="382723" y="2636748"/>
            <a:ext cx="1004632" cy="153888"/>
          </a:xfrm>
          <a:prstGeom prst="rect">
            <a:avLst/>
          </a:prstGeom>
        </p:spPr>
        <p:txBody>
          <a:bodyPr wrap="none" lIns="0" tIns="0" rIns="0" bIns="0">
            <a:noAutofit/>
          </a:bodyPr>
          <a:lstStyle/>
          <a:p>
            <a:pPr marL="0" indent="0">
              <a:buFont typeface="Wingdings" pitchFamily="2" charset="2"/>
              <a:buNone/>
            </a:pPr>
            <a:r>
              <a:rPr lang="de-DE" sz="900" dirty="0" smtClean="0">
                <a:solidFill>
                  <a:schemeClr val="accent6">
                    <a:lumMod val="75000"/>
                  </a:schemeClr>
                </a:solidFill>
                <a:latin typeface="Calibri" pitchFamily="34" charset="0"/>
                <a:cs typeface="Calibri" pitchFamily="34" charset="0"/>
              </a:rPr>
              <a:t>* Stand 30.09.2014</a:t>
            </a:r>
          </a:p>
        </p:txBody>
      </p:sp>
      <p:sp>
        <p:nvSpPr>
          <p:cNvPr id="7" name="Rechteck 6"/>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3950767131"/>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p:cNvSpPr/>
          <p:nvPr/>
        </p:nvSpPr>
        <p:spPr>
          <a:xfrm>
            <a:off x="2601429" y="1317828"/>
            <a:ext cx="3579631" cy="2929935"/>
          </a:xfrm>
          <a:prstGeom prst="ellipse">
            <a:avLst/>
          </a:prstGeom>
          <a:noFill/>
          <a:ln w="63500">
            <a:solidFill>
              <a:srgbClr val="F6A8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AT" sz="1400" cap="all" spc="-100" dirty="0" err="1" smtClean="0">
              <a:solidFill>
                <a:srgbClr val="F6A800"/>
              </a:solidFill>
              <a:latin typeface="Calibri" pitchFamily="34" charset="0"/>
              <a:cs typeface="Calibri" pitchFamily="34" charset="0"/>
            </a:endParaRPr>
          </a:p>
        </p:txBody>
      </p:sp>
      <p:sp>
        <p:nvSpPr>
          <p:cNvPr id="2" name="Titel 1"/>
          <p:cNvSpPr>
            <a:spLocks noGrp="1"/>
          </p:cNvSpPr>
          <p:nvPr>
            <p:ph type="title"/>
          </p:nvPr>
        </p:nvSpPr>
        <p:spPr/>
        <p:txBody>
          <a:bodyPr/>
          <a:lstStyle/>
          <a:p>
            <a:r>
              <a:rPr lang="de-DE" dirty="0"/>
              <a:t>Mein </a:t>
            </a:r>
            <a:r>
              <a:rPr lang="de-DE" dirty="0" err="1"/>
              <a:t>job</a:t>
            </a:r>
            <a:r>
              <a:rPr lang="de-DE" dirty="0"/>
              <a:t> als „HR Business Partner“</a:t>
            </a:r>
            <a:endParaRPr lang="de-AT" dirty="0"/>
          </a:p>
        </p:txBody>
      </p:sp>
      <p:sp>
        <p:nvSpPr>
          <p:cNvPr id="8" name="Ellipse 7"/>
          <p:cNvSpPr/>
          <p:nvPr/>
        </p:nvSpPr>
        <p:spPr>
          <a:xfrm>
            <a:off x="3651395" y="2130306"/>
            <a:ext cx="1452236" cy="1272530"/>
          </a:xfrm>
          <a:prstGeom prst="ellipse">
            <a:avLst/>
          </a:prstGeom>
          <a:ln/>
        </p:spPr>
        <p:style>
          <a:lnRef idx="1">
            <a:schemeClr val="accent3"/>
          </a:lnRef>
          <a:fillRef idx="3">
            <a:schemeClr val="accent3"/>
          </a:fillRef>
          <a:effectRef idx="2">
            <a:schemeClr val="accent3"/>
          </a:effectRef>
          <a:fontRef idx="minor">
            <a:schemeClr val="lt1"/>
          </a:fontRef>
        </p:style>
        <p:txBody>
          <a:bodyPr wrap="square" lIns="0" tIns="36000" rIns="0" bIns="36000" rtlCol="0" anchor="ctr"/>
          <a:lstStyle/>
          <a:p>
            <a:pPr algn="ctr"/>
            <a:endParaRPr lang="de-AT" sz="1400" cap="all" spc="-100" dirty="0" err="1" smtClean="0">
              <a:solidFill>
                <a:srgbClr val="F6A800"/>
              </a:solidFill>
              <a:latin typeface="Calibri" pitchFamily="34" charset="0"/>
              <a:cs typeface="Calibri" pitchFamily="34" charset="0"/>
            </a:endParaRPr>
          </a:p>
        </p:txBody>
      </p:sp>
      <p:sp>
        <p:nvSpPr>
          <p:cNvPr id="9" name="Textfeld 8"/>
          <p:cNvSpPr txBox="1"/>
          <p:nvPr/>
        </p:nvSpPr>
        <p:spPr>
          <a:xfrm>
            <a:off x="3732031" y="2285167"/>
            <a:ext cx="1307802" cy="954107"/>
          </a:xfrm>
          <a:prstGeom prst="rect">
            <a:avLst/>
          </a:prstGeom>
          <a:noFill/>
        </p:spPr>
        <p:txBody>
          <a:bodyPr wrap="square" rtlCol="0">
            <a:spAutoFit/>
          </a:bodyPr>
          <a:lstStyle/>
          <a:p>
            <a:pPr algn="ctr"/>
            <a:r>
              <a:rPr lang="de-DE" sz="1400" b="1" dirty="0" smtClean="0">
                <a:solidFill>
                  <a:schemeClr val="bg1"/>
                </a:solidFill>
                <a:latin typeface="Calibri" pitchFamily="34" charset="0"/>
                <a:cs typeface="Calibri" pitchFamily="34" charset="0"/>
              </a:rPr>
              <a:t>HR Business Partner</a:t>
            </a:r>
          </a:p>
          <a:p>
            <a:pPr algn="ctr"/>
            <a:r>
              <a:rPr lang="de-DE" sz="1300" dirty="0" smtClean="0">
                <a:solidFill>
                  <a:schemeClr val="bg1"/>
                </a:solidFill>
                <a:latin typeface="Calibri" pitchFamily="34" charset="0"/>
                <a:cs typeface="Calibri" pitchFamily="34" charset="0"/>
              </a:rPr>
              <a:t>= Partner für Führungskräfte</a:t>
            </a:r>
            <a:endParaRPr lang="de-AT" sz="1300" dirty="0" smtClean="0">
              <a:solidFill>
                <a:schemeClr val="bg1"/>
              </a:solidFill>
              <a:latin typeface="Calibri" pitchFamily="34" charset="0"/>
              <a:cs typeface="Calibri" pitchFamily="34" charset="0"/>
            </a:endParaRPr>
          </a:p>
        </p:txBody>
      </p:sp>
      <p:grpSp>
        <p:nvGrpSpPr>
          <p:cNvPr id="24" name="Gruppieren 23"/>
          <p:cNvGrpSpPr/>
          <p:nvPr/>
        </p:nvGrpSpPr>
        <p:grpSpPr>
          <a:xfrm>
            <a:off x="4625162" y="1023688"/>
            <a:ext cx="1222743" cy="1042820"/>
            <a:chOff x="4646428" y="1087486"/>
            <a:chExt cx="1222743" cy="1042820"/>
          </a:xfrm>
        </p:grpSpPr>
        <p:sp>
          <p:nvSpPr>
            <p:cNvPr id="10" name="Ellipse 9"/>
            <p:cNvSpPr/>
            <p:nvPr/>
          </p:nvSpPr>
          <p:spPr>
            <a:xfrm>
              <a:off x="4646428" y="1087486"/>
              <a:ext cx="1222743" cy="1042820"/>
            </a:xfrm>
            <a:prstGeom prst="ellipse">
              <a:avLst/>
            </a:prstGeom>
            <a:ln/>
          </p:spPr>
          <p:style>
            <a:lnRef idx="1">
              <a:schemeClr val="accent1"/>
            </a:lnRef>
            <a:fillRef idx="3">
              <a:schemeClr val="accent1"/>
            </a:fillRef>
            <a:effectRef idx="2">
              <a:schemeClr val="accent1"/>
            </a:effectRef>
            <a:fontRef idx="minor">
              <a:schemeClr val="lt1"/>
            </a:fontRef>
          </p:style>
          <p:txBody>
            <a:bodyPr wrap="square" lIns="0" tIns="36000" rIns="0" bIns="36000" rtlCol="0" anchor="ctr"/>
            <a:lstStyle/>
            <a:p>
              <a:pPr algn="ctr"/>
              <a:endParaRPr lang="de-AT" sz="1400" cap="all" spc="-100" dirty="0" err="1" smtClean="0">
                <a:solidFill>
                  <a:srgbClr val="F6A800"/>
                </a:solidFill>
                <a:latin typeface="Calibri" pitchFamily="34" charset="0"/>
                <a:cs typeface="Calibri" pitchFamily="34" charset="0"/>
              </a:endParaRPr>
            </a:p>
          </p:txBody>
        </p:sp>
        <p:sp>
          <p:nvSpPr>
            <p:cNvPr id="11" name="Textfeld 10"/>
            <p:cNvSpPr txBox="1"/>
            <p:nvPr/>
          </p:nvSpPr>
          <p:spPr>
            <a:xfrm>
              <a:off x="4710224" y="1453616"/>
              <a:ext cx="1095153" cy="307777"/>
            </a:xfrm>
            <a:prstGeom prst="rect">
              <a:avLst/>
            </a:prstGeom>
            <a:noFill/>
          </p:spPr>
          <p:txBody>
            <a:bodyPr wrap="square" rtlCol="0">
              <a:spAutoFit/>
            </a:bodyPr>
            <a:lstStyle/>
            <a:p>
              <a:pPr algn="ctr"/>
              <a:r>
                <a:rPr lang="de-DE" sz="1400" dirty="0" smtClean="0">
                  <a:latin typeface="Calibri" pitchFamily="34" charset="0"/>
                  <a:cs typeface="Calibri" pitchFamily="34" charset="0"/>
                </a:rPr>
                <a:t>Recruiting</a:t>
              </a:r>
              <a:endParaRPr lang="de-AT" sz="1400" dirty="0" smtClean="0">
                <a:latin typeface="Calibri" pitchFamily="34" charset="0"/>
                <a:cs typeface="Calibri" pitchFamily="34" charset="0"/>
              </a:endParaRPr>
            </a:p>
          </p:txBody>
        </p:sp>
      </p:grpSp>
      <p:grpSp>
        <p:nvGrpSpPr>
          <p:cNvPr id="25" name="Gruppieren 24"/>
          <p:cNvGrpSpPr/>
          <p:nvPr/>
        </p:nvGrpSpPr>
        <p:grpSpPr>
          <a:xfrm>
            <a:off x="5569687" y="2317066"/>
            <a:ext cx="1245780" cy="1042820"/>
            <a:chOff x="5569687" y="2380864"/>
            <a:chExt cx="1245780" cy="1042820"/>
          </a:xfrm>
        </p:grpSpPr>
        <p:sp>
          <p:nvSpPr>
            <p:cNvPr id="12" name="Ellipse 11"/>
            <p:cNvSpPr/>
            <p:nvPr/>
          </p:nvSpPr>
          <p:spPr>
            <a:xfrm>
              <a:off x="5569689" y="2380864"/>
              <a:ext cx="1222743" cy="1042820"/>
            </a:xfrm>
            <a:prstGeom prst="ellipse">
              <a:avLst/>
            </a:prstGeom>
            <a:ln/>
          </p:spPr>
          <p:style>
            <a:lnRef idx="1">
              <a:schemeClr val="accent1"/>
            </a:lnRef>
            <a:fillRef idx="3">
              <a:schemeClr val="accent1"/>
            </a:fillRef>
            <a:effectRef idx="2">
              <a:schemeClr val="accent1"/>
            </a:effectRef>
            <a:fontRef idx="minor">
              <a:schemeClr val="lt1"/>
            </a:fontRef>
          </p:style>
          <p:txBody>
            <a:bodyPr wrap="square" lIns="0" tIns="36000" rIns="0" bIns="36000" rtlCol="0" anchor="ctr"/>
            <a:lstStyle/>
            <a:p>
              <a:pPr algn="ctr"/>
              <a:endParaRPr lang="de-AT" sz="1400" cap="all" spc="-100" dirty="0" err="1" smtClean="0">
                <a:solidFill>
                  <a:srgbClr val="F6A800"/>
                </a:solidFill>
                <a:latin typeface="Calibri" pitchFamily="34" charset="0"/>
                <a:cs typeface="Calibri" pitchFamily="34" charset="0"/>
              </a:endParaRPr>
            </a:p>
          </p:txBody>
        </p:sp>
        <p:sp>
          <p:nvSpPr>
            <p:cNvPr id="13" name="Textfeld 12"/>
            <p:cNvSpPr txBox="1"/>
            <p:nvPr/>
          </p:nvSpPr>
          <p:spPr>
            <a:xfrm>
              <a:off x="5569687" y="2667552"/>
              <a:ext cx="1245780" cy="523220"/>
            </a:xfrm>
            <a:prstGeom prst="rect">
              <a:avLst/>
            </a:prstGeom>
            <a:noFill/>
          </p:spPr>
          <p:txBody>
            <a:bodyPr wrap="square" rtlCol="0">
              <a:spAutoFit/>
            </a:bodyPr>
            <a:lstStyle/>
            <a:p>
              <a:pPr algn="ctr"/>
              <a:r>
                <a:rPr lang="de-DE" sz="1400" dirty="0" err="1" smtClean="0">
                  <a:latin typeface="Calibri" pitchFamily="34" charset="0"/>
                  <a:cs typeface="Calibri" pitchFamily="34" charset="0"/>
                </a:rPr>
                <a:t>Compensation</a:t>
              </a:r>
              <a:r>
                <a:rPr lang="de-DE" sz="1400" dirty="0" smtClean="0">
                  <a:latin typeface="Calibri" pitchFamily="34" charset="0"/>
                  <a:cs typeface="Calibri" pitchFamily="34" charset="0"/>
                </a:rPr>
                <a:t> &amp; </a:t>
              </a:r>
              <a:r>
                <a:rPr lang="de-DE" sz="1400" dirty="0" err="1" smtClean="0">
                  <a:latin typeface="Calibri" pitchFamily="34" charset="0"/>
                  <a:cs typeface="Calibri" pitchFamily="34" charset="0"/>
                </a:rPr>
                <a:t>Benefits</a:t>
              </a:r>
              <a:endParaRPr lang="de-AT" sz="1400" dirty="0" smtClean="0">
                <a:latin typeface="Calibri" pitchFamily="34" charset="0"/>
                <a:cs typeface="Calibri" pitchFamily="34" charset="0"/>
              </a:endParaRPr>
            </a:p>
          </p:txBody>
        </p:sp>
      </p:grpSp>
      <p:grpSp>
        <p:nvGrpSpPr>
          <p:cNvPr id="26" name="Gruppieren 25"/>
          <p:cNvGrpSpPr/>
          <p:nvPr/>
        </p:nvGrpSpPr>
        <p:grpSpPr>
          <a:xfrm>
            <a:off x="4545423" y="3512286"/>
            <a:ext cx="1267044" cy="1042820"/>
            <a:chOff x="4513524" y="3576084"/>
            <a:chExt cx="1267044" cy="1042820"/>
          </a:xfrm>
        </p:grpSpPr>
        <p:sp>
          <p:nvSpPr>
            <p:cNvPr id="14" name="Ellipse 13"/>
            <p:cNvSpPr/>
            <p:nvPr/>
          </p:nvSpPr>
          <p:spPr>
            <a:xfrm>
              <a:off x="4513524" y="3576084"/>
              <a:ext cx="1222743" cy="1042820"/>
            </a:xfrm>
            <a:prstGeom prst="ellipse">
              <a:avLst/>
            </a:prstGeom>
            <a:ln/>
          </p:spPr>
          <p:style>
            <a:lnRef idx="1">
              <a:schemeClr val="accent1"/>
            </a:lnRef>
            <a:fillRef idx="3">
              <a:schemeClr val="accent1"/>
            </a:fillRef>
            <a:effectRef idx="2">
              <a:schemeClr val="accent1"/>
            </a:effectRef>
            <a:fontRef idx="minor">
              <a:schemeClr val="lt1"/>
            </a:fontRef>
          </p:style>
          <p:txBody>
            <a:bodyPr wrap="square" lIns="0" tIns="36000" rIns="0" bIns="36000" rtlCol="0" anchor="ctr"/>
            <a:lstStyle/>
            <a:p>
              <a:pPr algn="ctr"/>
              <a:endParaRPr lang="de-AT" sz="1400" cap="all" spc="-100" dirty="0" err="1" smtClean="0">
                <a:solidFill>
                  <a:srgbClr val="F6A800"/>
                </a:solidFill>
                <a:latin typeface="Calibri" pitchFamily="34" charset="0"/>
                <a:cs typeface="Calibri" pitchFamily="34" charset="0"/>
              </a:endParaRPr>
            </a:p>
          </p:txBody>
        </p:sp>
        <p:sp>
          <p:nvSpPr>
            <p:cNvPr id="15" name="Textfeld 14"/>
            <p:cNvSpPr txBox="1"/>
            <p:nvPr/>
          </p:nvSpPr>
          <p:spPr>
            <a:xfrm>
              <a:off x="4534788" y="3852139"/>
              <a:ext cx="1245780" cy="523220"/>
            </a:xfrm>
            <a:prstGeom prst="rect">
              <a:avLst/>
            </a:prstGeom>
            <a:noFill/>
          </p:spPr>
          <p:txBody>
            <a:bodyPr wrap="square" rtlCol="0">
              <a:spAutoFit/>
            </a:bodyPr>
            <a:lstStyle/>
            <a:p>
              <a:pPr algn="ctr"/>
              <a:r>
                <a:rPr lang="de-DE" sz="1400" dirty="0" smtClean="0">
                  <a:latin typeface="Calibri" pitchFamily="34" charset="0"/>
                  <a:cs typeface="Calibri" pitchFamily="34" charset="0"/>
                </a:rPr>
                <a:t>Internationale Entsendungen</a:t>
              </a:r>
              <a:endParaRPr lang="de-AT" sz="1400" dirty="0" smtClean="0">
                <a:latin typeface="Calibri" pitchFamily="34" charset="0"/>
                <a:cs typeface="Calibri" pitchFamily="34" charset="0"/>
              </a:endParaRPr>
            </a:p>
          </p:txBody>
        </p:sp>
      </p:grpSp>
      <p:grpSp>
        <p:nvGrpSpPr>
          <p:cNvPr id="27" name="Gruppieren 26"/>
          <p:cNvGrpSpPr/>
          <p:nvPr/>
        </p:nvGrpSpPr>
        <p:grpSpPr>
          <a:xfrm>
            <a:off x="2943441" y="3501653"/>
            <a:ext cx="1245780" cy="1042820"/>
            <a:chOff x="2964707" y="3576084"/>
            <a:chExt cx="1245780" cy="1042820"/>
          </a:xfrm>
        </p:grpSpPr>
        <p:sp>
          <p:nvSpPr>
            <p:cNvPr id="16" name="Ellipse 15"/>
            <p:cNvSpPr/>
            <p:nvPr/>
          </p:nvSpPr>
          <p:spPr>
            <a:xfrm>
              <a:off x="2964709" y="3576084"/>
              <a:ext cx="1222743" cy="1042820"/>
            </a:xfrm>
            <a:prstGeom prst="ellipse">
              <a:avLst/>
            </a:prstGeom>
            <a:ln/>
          </p:spPr>
          <p:style>
            <a:lnRef idx="1">
              <a:schemeClr val="accent1"/>
            </a:lnRef>
            <a:fillRef idx="3">
              <a:schemeClr val="accent1"/>
            </a:fillRef>
            <a:effectRef idx="2">
              <a:schemeClr val="accent1"/>
            </a:effectRef>
            <a:fontRef idx="minor">
              <a:schemeClr val="lt1"/>
            </a:fontRef>
          </p:style>
          <p:txBody>
            <a:bodyPr wrap="square" lIns="0" tIns="36000" rIns="0" bIns="36000" rtlCol="0" anchor="ctr"/>
            <a:lstStyle/>
            <a:p>
              <a:pPr algn="ctr"/>
              <a:endParaRPr lang="de-AT" sz="1400" cap="all" spc="-100" dirty="0" err="1" smtClean="0">
                <a:solidFill>
                  <a:srgbClr val="F6A800"/>
                </a:solidFill>
                <a:latin typeface="Calibri" pitchFamily="34" charset="0"/>
                <a:cs typeface="Calibri" pitchFamily="34" charset="0"/>
              </a:endParaRPr>
            </a:p>
          </p:txBody>
        </p:sp>
        <p:sp>
          <p:nvSpPr>
            <p:cNvPr id="17" name="Textfeld 16"/>
            <p:cNvSpPr txBox="1"/>
            <p:nvPr/>
          </p:nvSpPr>
          <p:spPr>
            <a:xfrm>
              <a:off x="2964707" y="3958469"/>
              <a:ext cx="1245780" cy="307777"/>
            </a:xfrm>
            <a:prstGeom prst="rect">
              <a:avLst/>
            </a:prstGeom>
            <a:noFill/>
          </p:spPr>
          <p:txBody>
            <a:bodyPr wrap="square" rtlCol="0">
              <a:spAutoFit/>
            </a:bodyPr>
            <a:lstStyle/>
            <a:p>
              <a:pPr algn="ctr"/>
              <a:r>
                <a:rPr lang="de-DE" sz="1400" dirty="0" smtClean="0">
                  <a:latin typeface="Calibri" pitchFamily="34" charset="0"/>
                  <a:cs typeface="Calibri" pitchFamily="34" charset="0"/>
                </a:rPr>
                <a:t>HR Marketing</a:t>
              </a:r>
              <a:endParaRPr lang="de-AT" sz="1400" dirty="0" smtClean="0">
                <a:latin typeface="Calibri" pitchFamily="34" charset="0"/>
                <a:cs typeface="Calibri" pitchFamily="34" charset="0"/>
              </a:endParaRPr>
            </a:p>
          </p:txBody>
        </p:sp>
      </p:grpSp>
      <p:grpSp>
        <p:nvGrpSpPr>
          <p:cNvPr id="28" name="Gruppieren 27"/>
          <p:cNvGrpSpPr/>
          <p:nvPr/>
        </p:nvGrpSpPr>
        <p:grpSpPr>
          <a:xfrm>
            <a:off x="1956385" y="2317066"/>
            <a:ext cx="1288316" cy="1042820"/>
            <a:chOff x="1956385" y="2380864"/>
            <a:chExt cx="1288316" cy="1042820"/>
          </a:xfrm>
        </p:grpSpPr>
        <p:sp>
          <p:nvSpPr>
            <p:cNvPr id="18" name="Ellipse 17"/>
            <p:cNvSpPr/>
            <p:nvPr/>
          </p:nvSpPr>
          <p:spPr>
            <a:xfrm>
              <a:off x="1990058" y="2380864"/>
              <a:ext cx="1222743" cy="1042820"/>
            </a:xfrm>
            <a:prstGeom prst="ellipse">
              <a:avLst/>
            </a:prstGeom>
            <a:ln/>
          </p:spPr>
          <p:style>
            <a:lnRef idx="1">
              <a:schemeClr val="accent1"/>
            </a:lnRef>
            <a:fillRef idx="3">
              <a:schemeClr val="accent1"/>
            </a:fillRef>
            <a:effectRef idx="2">
              <a:schemeClr val="accent1"/>
            </a:effectRef>
            <a:fontRef idx="minor">
              <a:schemeClr val="lt1"/>
            </a:fontRef>
          </p:style>
          <p:txBody>
            <a:bodyPr wrap="square" lIns="0" tIns="36000" rIns="0" bIns="36000" rtlCol="0" anchor="ctr"/>
            <a:lstStyle/>
            <a:p>
              <a:pPr algn="ctr"/>
              <a:endParaRPr lang="de-AT" sz="1400" cap="all" spc="-100" dirty="0" err="1" smtClean="0">
                <a:solidFill>
                  <a:srgbClr val="F6A800"/>
                </a:solidFill>
                <a:latin typeface="Calibri" pitchFamily="34" charset="0"/>
                <a:cs typeface="Calibri" pitchFamily="34" charset="0"/>
              </a:endParaRPr>
            </a:p>
          </p:txBody>
        </p:sp>
        <p:sp>
          <p:nvSpPr>
            <p:cNvPr id="19" name="Textfeld 18"/>
            <p:cNvSpPr txBox="1"/>
            <p:nvPr/>
          </p:nvSpPr>
          <p:spPr>
            <a:xfrm>
              <a:off x="1956385" y="2746994"/>
              <a:ext cx="1288316" cy="307777"/>
            </a:xfrm>
            <a:prstGeom prst="rect">
              <a:avLst/>
            </a:prstGeom>
            <a:noFill/>
          </p:spPr>
          <p:txBody>
            <a:bodyPr wrap="square" rtlCol="0">
              <a:spAutoFit/>
            </a:bodyPr>
            <a:lstStyle/>
            <a:p>
              <a:pPr algn="ctr"/>
              <a:r>
                <a:rPr lang="de-DE" sz="1400" dirty="0" smtClean="0">
                  <a:latin typeface="Calibri" pitchFamily="34" charset="0"/>
                  <a:cs typeface="Calibri" pitchFamily="34" charset="0"/>
                </a:rPr>
                <a:t>Arbeitsrecht</a:t>
              </a:r>
              <a:endParaRPr lang="de-AT" sz="1400" dirty="0" smtClean="0">
                <a:latin typeface="Calibri" pitchFamily="34" charset="0"/>
                <a:cs typeface="Calibri" pitchFamily="34" charset="0"/>
              </a:endParaRPr>
            </a:p>
          </p:txBody>
        </p:sp>
      </p:grpSp>
      <p:grpSp>
        <p:nvGrpSpPr>
          <p:cNvPr id="29" name="Gruppieren 28"/>
          <p:cNvGrpSpPr/>
          <p:nvPr/>
        </p:nvGrpSpPr>
        <p:grpSpPr>
          <a:xfrm>
            <a:off x="2985973" y="1023688"/>
            <a:ext cx="1222743" cy="1042820"/>
            <a:chOff x="2964707" y="1087486"/>
            <a:chExt cx="1222743" cy="1042820"/>
          </a:xfrm>
        </p:grpSpPr>
        <p:sp>
          <p:nvSpPr>
            <p:cNvPr id="20" name="Ellipse 19"/>
            <p:cNvSpPr/>
            <p:nvPr/>
          </p:nvSpPr>
          <p:spPr>
            <a:xfrm>
              <a:off x="2964707" y="1087486"/>
              <a:ext cx="1222743" cy="1042820"/>
            </a:xfrm>
            <a:prstGeom prst="ellipse">
              <a:avLst/>
            </a:prstGeom>
            <a:ln/>
          </p:spPr>
          <p:style>
            <a:lnRef idx="1">
              <a:schemeClr val="accent1"/>
            </a:lnRef>
            <a:fillRef idx="3">
              <a:schemeClr val="accent1"/>
            </a:fillRef>
            <a:effectRef idx="2">
              <a:schemeClr val="accent1"/>
            </a:effectRef>
            <a:fontRef idx="minor">
              <a:schemeClr val="lt1"/>
            </a:fontRef>
          </p:style>
          <p:txBody>
            <a:bodyPr wrap="square" lIns="0" tIns="36000" rIns="0" bIns="36000" rtlCol="0" anchor="ctr"/>
            <a:lstStyle/>
            <a:p>
              <a:pPr algn="ctr"/>
              <a:endParaRPr lang="de-AT" sz="1400" cap="all" spc="-100" dirty="0" err="1" smtClean="0">
                <a:solidFill>
                  <a:srgbClr val="F6A800"/>
                </a:solidFill>
                <a:latin typeface="Calibri" pitchFamily="34" charset="0"/>
                <a:cs typeface="Calibri" pitchFamily="34" charset="0"/>
              </a:endParaRPr>
            </a:p>
          </p:txBody>
        </p:sp>
        <p:sp>
          <p:nvSpPr>
            <p:cNvPr id="21" name="Textfeld 20"/>
            <p:cNvSpPr txBox="1"/>
            <p:nvPr/>
          </p:nvSpPr>
          <p:spPr>
            <a:xfrm>
              <a:off x="3039136" y="1347286"/>
              <a:ext cx="1095153" cy="523220"/>
            </a:xfrm>
            <a:prstGeom prst="rect">
              <a:avLst/>
            </a:prstGeom>
            <a:noFill/>
          </p:spPr>
          <p:txBody>
            <a:bodyPr wrap="square" rtlCol="0">
              <a:spAutoFit/>
            </a:bodyPr>
            <a:lstStyle/>
            <a:p>
              <a:pPr algn="ctr"/>
              <a:r>
                <a:rPr lang="de-DE" sz="1400" dirty="0" smtClean="0">
                  <a:latin typeface="Calibri" pitchFamily="34" charset="0"/>
                  <a:cs typeface="Calibri" pitchFamily="34" charset="0"/>
                </a:rPr>
                <a:t>Personal-entwicklung</a:t>
              </a:r>
              <a:endParaRPr lang="de-AT" sz="1400" dirty="0" smtClean="0">
                <a:latin typeface="Calibri" pitchFamily="34" charset="0"/>
                <a:cs typeface="Calibri" pitchFamily="34" charset="0"/>
              </a:endParaRPr>
            </a:p>
          </p:txBody>
        </p:sp>
      </p:grpSp>
      <p:sp>
        <p:nvSpPr>
          <p:cNvPr id="31" name="Rechteck 30"/>
          <p:cNvSpPr/>
          <p:nvPr/>
        </p:nvSpPr>
        <p:spPr>
          <a:xfrm>
            <a:off x="6867525" y="142875"/>
            <a:ext cx="1883786" cy="180975"/>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algn="ctr"/>
            <a:endParaRPr lang="de-DE" sz="1400" cap="all" spc="-100" dirty="0" err="1" smtClean="0">
              <a:solidFill>
                <a:srgbClr val="F6A800"/>
              </a:solidFill>
              <a:latin typeface="Calibri" pitchFamily="34" charset="0"/>
              <a:cs typeface="Calibri" pitchFamily="34" charset="0"/>
            </a:endParaRPr>
          </a:p>
        </p:txBody>
      </p:sp>
    </p:spTree>
    <p:extLst>
      <p:ext uri="{BB962C8B-B14F-4D97-AF65-F5344CB8AC3E}">
        <p14:creationId xmlns:p14="http://schemas.microsoft.com/office/powerpoint/2010/main" val="2841996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halt">
  <a:themeElements>
    <a:clrScheme name="Sirona">
      <a:dk1>
        <a:srgbClr val="000000"/>
      </a:dk1>
      <a:lt1>
        <a:srgbClr val="FFFFFF"/>
      </a:lt1>
      <a:dk2>
        <a:srgbClr val="53585B"/>
      </a:dk2>
      <a:lt2>
        <a:srgbClr val="E4A700"/>
      </a:lt2>
      <a:accent1>
        <a:srgbClr val="E4A700"/>
      </a:accent1>
      <a:accent2>
        <a:srgbClr val="53585B"/>
      </a:accent2>
      <a:accent3>
        <a:srgbClr val="212752"/>
      </a:accent3>
      <a:accent4>
        <a:srgbClr val="000000"/>
      </a:accent4>
      <a:accent5>
        <a:srgbClr val="FFFFFF"/>
      </a:accent5>
      <a:accent6>
        <a:srgbClr val="A6A6A6"/>
      </a:accent6>
      <a:hlink>
        <a:srgbClr val="001C54"/>
      </a:hlink>
      <a:folHlink>
        <a:srgbClr val="DDEBED"/>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0">
          <a:solidFill>
            <a:srgbClr val="F6A800"/>
          </a:solidFill>
        </a:ln>
      </a:spPr>
      <a:bodyPr wrap="square" lIns="0" tIns="36000" rIns="0" bIns="36000" rtlCol="0" anchor="ctr"/>
      <a:lstStyle>
        <a:defPPr algn="ctr">
          <a:defRPr sz="1400" cap="all" spc="-100" dirty="0" err="1" smtClean="0">
            <a:solidFill>
              <a:srgbClr val="F6A800"/>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latin typeface="Calibri" pitchFamily="34" charset="0"/>
            <a:cs typeface="Calibri" pitchFamily="34" charset="0"/>
          </a:defRPr>
        </a:defPPr>
      </a:lstStyle>
    </a:txDef>
  </a:objectDefaults>
  <a:extraClrSchemeLst>
    <a:extraClrScheme>
      <a:clrScheme name="1_Kurzuebersicht 1">
        <a:dk1>
          <a:srgbClr val="000000"/>
        </a:dk1>
        <a:lt1>
          <a:srgbClr val="FFFFFF"/>
        </a:lt1>
        <a:dk2>
          <a:srgbClr val="000000"/>
        </a:dk2>
        <a:lt2>
          <a:srgbClr val="877B6B"/>
        </a:lt2>
        <a:accent1>
          <a:srgbClr val="F6A800"/>
        </a:accent1>
        <a:accent2>
          <a:srgbClr val="ECECE5"/>
        </a:accent2>
        <a:accent3>
          <a:srgbClr val="FFFFFF"/>
        </a:accent3>
        <a:accent4>
          <a:srgbClr val="000000"/>
        </a:accent4>
        <a:accent5>
          <a:srgbClr val="FAD1AA"/>
        </a:accent5>
        <a:accent6>
          <a:srgbClr val="D6D6CF"/>
        </a:accent6>
        <a:hlink>
          <a:srgbClr val="001C54"/>
        </a:hlink>
        <a:folHlink>
          <a:srgbClr val="DDEBE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957</Words>
  <Application>Microsoft Office PowerPoint</Application>
  <PresentationFormat>Bildschirmpräsentation (16:9)</PresentationFormat>
  <Paragraphs>185</Paragraphs>
  <Slides>13</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Wingdings</vt:lpstr>
      <vt:lpstr>Wingdings 2</vt:lpstr>
      <vt:lpstr>Inhalt</vt:lpstr>
      <vt:lpstr>PowerPoint-Präsentation</vt:lpstr>
      <vt:lpstr>Zu meiner Person - Sonja Lackner</vt:lpstr>
      <vt:lpstr>Überblick</vt:lpstr>
      <vt:lpstr>Abitur geschafft – und dann?</vt:lpstr>
      <vt:lpstr>Duales Studium „International Business“</vt:lpstr>
      <vt:lpstr>Sirona – the dental company</vt:lpstr>
      <vt:lpstr>Sirona – The Dental Company</vt:lpstr>
      <vt:lpstr>Sirona – The Dental Company</vt:lpstr>
      <vt:lpstr>Mein job als „HR Business Partner“</vt:lpstr>
      <vt:lpstr>Ausbildungsangebot bei SIrona</vt:lpstr>
      <vt:lpstr>Auf der suche nach dem „Talent von Morgen“</vt:lpstr>
      <vt:lpstr>PowerPoint-Präsentation</vt:lpstr>
      <vt:lpstr>PowerPoint-Präsentation</vt:lpstr>
    </vt:vector>
  </TitlesOfParts>
  <Company>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x</dc:creator>
  <cp:lastModifiedBy>Thomas von Machui</cp:lastModifiedBy>
  <cp:revision>1245</cp:revision>
  <cp:lastPrinted>2015-01-13T14:24:24Z</cp:lastPrinted>
  <dcterms:created xsi:type="dcterms:W3CDTF">2006-11-09T12:48:35Z</dcterms:created>
  <dcterms:modified xsi:type="dcterms:W3CDTF">2015-02-11T09:39:53Z</dcterms:modified>
</cp:coreProperties>
</file>